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6858000" cx="12192000"/>
  <p:notesSz cx="6858000" cy="9144000"/>
  <p:embeddedFontLst>
    <p:embeddedFont>
      <p:font typeface="Ubuntu Light"/>
      <p:regular r:id="rId42"/>
      <p:bold r:id="rId43"/>
      <p:italic r:id="rId44"/>
      <p:boldItalic r:id="rId45"/>
    </p:embeddedFont>
    <p:embeddedFont>
      <p:font typeface="Ubuntu"/>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50" roundtripDataSignature="AMtx7mgiQ/0Wbs2rKmY+hZvzW0IWCx6hw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6D6ADB1-0202-4071-995A-D8967813927A}">
  <a:tblStyle styleId="{16D6ADB1-0202-4071-995A-D8967813927A}"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AE9FF"/>
          </a:solidFill>
        </a:fill>
      </a:tcStyle>
    </a:wholeTbl>
    <a:band1H>
      <a:tcTxStyle b="off" i="off"/>
      <a:tcStyle>
        <a:fill>
          <a:solidFill>
            <a:srgbClr val="D3D1FF"/>
          </a:solidFill>
        </a:fill>
      </a:tcStyle>
    </a:band1H>
    <a:band2H>
      <a:tcTxStyle b="off" i="off"/>
    </a:band2H>
    <a:band1V>
      <a:tcTxStyle b="off" i="off"/>
      <a:tcStyle>
        <a:fill>
          <a:solidFill>
            <a:srgbClr val="D3D1FF"/>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UbuntuLight-regular.fntdata"/><Relationship Id="rId41" Type="http://schemas.openxmlformats.org/officeDocument/2006/relationships/slide" Target="slides/slide35.xml"/><Relationship Id="rId44" Type="http://schemas.openxmlformats.org/officeDocument/2006/relationships/font" Target="fonts/UbuntuLight-italic.fntdata"/><Relationship Id="rId43" Type="http://schemas.openxmlformats.org/officeDocument/2006/relationships/font" Target="fonts/UbuntuLight-bold.fntdata"/><Relationship Id="rId46" Type="http://schemas.openxmlformats.org/officeDocument/2006/relationships/font" Target="fonts/Ubuntu-regular.fntdata"/><Relationship Id="rId45" Type="http://schemas.openxmlformats.org/officeDocument/2006/relationships/font" Target="fonts/UbuntuLigh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Ubuntu-italic.fntdata"/><Relationship Id="rId47" Type="http://schemas.openxmlformats.org/officeDocument/2006/relationships/font" Target="fonts/Ubuntu-bold.fntdata"/><Relationship Id="rId49" Type="http://schemas.openxmlformats.org/officeDocument/2006/relationships/font" Target="fonts/Ubuntu-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 name="Google Shape;170;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 name="Google Shape;180;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 name="Google Shape;190;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eb68d5713a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g1eb68d5713a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2" name="Google Shape;212;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3" name="Google Shape;22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4" name="Google Shape;234;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5" name="Google Shape;245;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5" name="Google Shape;255;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5" name="Google Shape;265;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 name="Google Shape;8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 name="Google Shape;276;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8" name="Google Shape;288;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9" name="Google Shape;299;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0" name="Google Shape;310;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2" name="Google Shape;322;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2" name="Google Shape;332;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3" name="Google Shape;343;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4" name="Google Shape;354;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5" name="Google Shape;365;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6" name="Google Shape;376;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 name="Google Shape;9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7" name="Google Shape;387;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8" name="Google Shape;398;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9" name="Google Shape;409;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0" name="Google Shape;420;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1" name="Google Shape;431;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1" name="Google Shape;44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 name="Google Shape;110;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 name="Google Shape;12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 name="Google Shape;130;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 name="Google Shape;13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 name="Google Shape;14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 name="Google Shape;16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3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7" name="Shape 17"/>
        <p:cNvGrpSpPr/>
        <p:nvPr/>
      </p:nvGrpSpPr>
      <p:grpSpPr>
        <a:xfrm>
          <a:off x="0" y="0"/>
          <a:ext cx="0" cy="0"/>
          <a:chOff x="0" y="0"/>
          <a:chExt cx="0" cy="0"/>
        </a:xfrm>
      </p:grpSpPr>
      <p:sp>
        <p:nvSpPr>
          <p:cNvPr id="18" name="Google Shape;18;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3" name="Shape 23"/>
        <p:cNvGrpSpPr/>
        <p:nvPr/>
      </p:nvGrpSpPr>
      <p:grpSpPr>
        <a:xfrm>
          <a:off x="0" y="0"/>
          <a:ext cx="0" cy="0"/>
          <a:chOff x="0" y="0"/>
          <a:chExt cx="0" cy="0"/>
        </a:xfrm>
      </p:grpSpPr>
      <p:sp>
        <p:nvSpPr>
          <p:cNvPr id="24" name="Google Shape;24;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9" name="Shape 29"/>
        <p:cNvGrpSpPr/>
        <p:nvPr/>
      </p:nvGrpSpPr>
      <p:grpSpPr>
        <a:xfrm>
          <a:off x="0" y="0"/>
          <a:ext cx="0" cy="0"/>
          <a:chOff x="0" y="0"/>
          <a:chExt cx="0" cy="0"/>
        </a:xfrm>
      </p:grpSpPr>
      <p:sp>
        <p:nvSpPr>
          <p:cNvPr id="30" name="Google Shape;3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6" name="Shape 36"/>
        <p:cNvGrpSpPr/>
        <p:nvPr/>
      </p:nvGrpSpPr>
      <p:grpSpPr>
        <a:xfrm>
          <a:off x="0" y="0"/>
          <a:ext cx="0" cy="0"/>
          <a:chOff x="0" y="0"/>
          <a:chExt cx="0" cy="0"/>
        </a:xfrm>
      </p:grpSpPr>
      <p:sp>
        <p:nvSpPr>
          <p:cNvPr id="37" name="Google Shape;37;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5" name="Shape 45"/>
        <p:cNvGrpSpPr/>
        <p:nvPr/>
      </p:nvGrpSpPr>
      <p:grpSpPr>
        <a:xfrm>
          <a:off x="0" y="0"/>
          <a:ext cx="0" cy="0"/>
          <a:chOff x="0" y="0"/>
          <a:chExt cx="0" cy="0"/>
        </a:xfrm>
      </p:grpSpPr>
      <p:sp>
        <p:nvSpPr>
          <p:cNvPr id="46" name="Google Shape;46;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0" name="Shape 50"/>
        <p:cNvGrpSpPr/>
        <p:nvPr/>
      </p:nvGrpSpPr>
      <p:grpSpPr>
        <a:xfrm>
          <a:off x="0" y="0"/>
          <a:ext cx="0" cy="0"/>
          <a:chOff x="0" y="0"/>
          <a:chExt cx="0" cy="0"/>
        </a:xfrm>
      </p:grpSpPr>
      <p:sp>
        <p:nvSpPr>
          <p:cNvPr id="51" name="Google Shape;51;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8"/>
          <p:cNvSpPr/>
          <p:nvPr>
            <p:ph idx="2" type="pic"/>
          </p:nvPr>
        </p:nvSpPr>
        <p:spPr>
          <a:xfrm>
            <a:off x="5183188" y="987425"/>
            <a:ext cx="6172200" cy="4873625"/>
          </a:xfrm>
          <a:prstGeom prst="rect">
            <a:avLst/>
          </a:prstGeom>
          <a:noFill/>
          <a:ln>
            <a:noFill/>
          </a:ln>
        </p:spPr>
      </p:sp>
      <p:sp>
        <p:nvSpPr>
          <p:cNvPr id="64" name="Google Shape;64;p2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37.png"/><Relationship Id="rId7"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7.png"/><Relationship Id="rId4" Type="http://schemas.openxmlformats.org/officeDocument/2006/relationships/image" Target="../media/image25.png"/><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32.png"/><Relationship Id="rId7"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7.png"/><Relationship Id="rId4" Type="http://schemas.openxmlformats.org/officeDocument/2006/relationships/image" Target="../media/image25.png"/><Relationship Id="rId5"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0.jp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png"/><Relationship Id="rId7"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17.png"/><Relationship Id="rId5"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44.png"/><Relationship Id="rId7"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40.png"/><Relationship Id="rId6"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40.png"/><Relationship Id="rId6"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40.png"/><Relationship Id="rId6"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17.png"/><Relationship Id="rId5"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16.png"/><Relationship Id="rId6"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png"/><Relationship Id="rId5" Type="http://schemas.openxmlformats.org/officeDocument/2006/relationships/image" Target="../media/image17.png"/><Relationship Id="rId6" Type="http://schemas.openxmlformats.org/officeDocument/2006/relationships/image" Target="../media/image13.png"/><Relationship Id="rId7"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1E4B"/>
        </a:solidFill>
      </p:bgPr>
    </p:bg>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0" t="0"/>
          <a:stretch/>
        </p:blipFill>
        <p:spPr>
          <a:xfrm>
            <a:off x="3795214" y="2250076"/>
            <a:ext cx="4333940" cy="1878040"/>
          </a:xfrm>
          <a:prstGeom prst="rect">
            <a:avLst/>
          </a:prstGeom>
          <a:noFill/>
          <a:ln>
            <a:noFill/>
          </a:ln>
        </p:spPr>
      </p:pic>
      <p:sp>
        <p:nvSpPr>
          <p:cNvPr id="85" name="Google Shape;85;p1"/>
          <p:cNvSpPr txBox="1"/>
          <p:nvPr/>
        </p:nvSpPr>
        <p:spPr>
          <a:xfrm>
            <a:off x="3282905" y="4128116"/>
            <a:ext cx="562619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s-CO" sz="1800" u="none" cap="none" strike="noStrike">
                <a:solidFill>
                  <a:schemeClr val="lt1"/>
                </a:solidFill>
                <a:latin typeface="Ubuntu Light"/>
                <a:ea typeface="Ubuntu Light"/>
                <a:cs typeface="Ubuntu Light"/>
                <a:sym typeface="Ubuntu Light"/>
              </a:rPr>
              <a:t>Somos un </a:t>
            </a:r>
            <a:r>
              <a:rPr b="0" i="0" lang="es-CO" sz="1800" u="none" cap="none" strike="noStrike">
                <a:solidFill>
                  <a:schemeClr val="lt1"/>
                </a:solidFill>
                <a:highlight>
                  <a:srgbClr val="6B5CFF"/>
                </a:highlight>
                <a:latin typeface="Ubuntu Light"/>
                <a:ea typeface="Ubuntu Light"/>
                <a:cs typeface="Ubuntu Light"/>
                <a:sym typeface="Ubuntu Light"/>
              </a:rPr>
              <a:t>ecosistema</a:t>
            </a:r>
            <a:r>
              <a:rPr b="0" i="0" lang="es-CO" sz="1800" u="none" cap="none" strike="noStrike">
                <a:solidFill>
                  <a:schemeClr val="lt1"/>
                </a:solidFill>
                <a:latin typeface="Ubuntu Light"/>
                <a:ea typeface="Ubuntu Light"/>
                <a:cs typeface="Ubuntu Light"/>
                <a:sym typeface="Ubuntu Light"/>
              </a:rPr>
              <a:t> de desarrolladores de software</a:t>
            </a:r>
            <a:endParaRPr b="0" i="0" sz="1800" u="none" cap="none" strike="noStrike">
              <a:solidFill>
                <a:schemeClr val="lt1"/>
              </a:solidFill>
              <a:latin typeface="Ubuntu Light"/>
              <a:ea typeface="Ubuntu Light"/>
              <a:cs typeface="Ubuntu Light"/>
              <a:sym typeface="Ubuntu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AFC"/>
        </a:solidFill>
      </p:bgPr>
    </p:bg>
    <p:spTree>
      <p:nvGrpSpPr>
        <p:cNvPr id="171" name="Shape 171"/>
        <p:cNvGrpSpPr/>
        <p:nvPr/>
      </p:nvGrpSpPr>
      <p:grpSpPr>
        <a:xfrm>
          <a:off x="0" y="0"/>
          <a:ext cx="0" cy="0"/>
          <a:chOff x="0" y="0"/>
          <a:chExt cx="0" cy="0"/>
        </a:xfrm>
      </p:grpSpPr>
      <p:pic>
        <p:nvPicPr>
          <p:cNvPr id="172" name="Google Shape;172;p35"/>
          <p:cNvPicPr preferRelativeResize="0"/>
          <p:nvPr/>
        </p:nvPicPr>
        <p:blipFill rotWithShape="1">
          <a:blip r:embed="rId3">
            <a:alphaModFix/>
          </a:blip>
          <a:srcRect b="0" l="0" r="9183" t="0"/>
          <a:stretch/>
        </p:blipFill>
        <p:spPr>
          <a:xfrm>
            <a:off x="4041195" y="0"/>
            <a:ext cx="8150805" cy="6858000"/>
          </a:xfrm>
          <a:prstGeom prst="rect">
            <a:avLst/>
          </a:prstGeom>
          <a:noFill/>
          <a:ln>
            <a:noFill/>
          </a:ln>
        </p:spPr>
      </p:pic>
      <p:pic>
        <p:nvPicPr>
          <p:cNvPr id="173" name="Google Shape;173;p35"/>
          <p:cNvPicPr preferRelativeResize="0"/>
          <p:nvPr/>
        </p:nvPicPr>
        <p:blipFill rotWithShape="1">
          <a:blip r:embed="rId4">
            <a:alphaModFix/>
          </a:blip>
          <a:srcRect b="0" l="0" r="0" t="0"/>
          <a:stretch/>
        </p:blipFill>
        <p:spPr>
          <a:xfrm>
            <a:off x="-652184" y="4303028"/>
            <a:ext cx="3330258" cy="1411500"/>
          </a:xfrm>
          <a:prstGeom prst="rect">
            <a:avLst/>
          </a:prstGeom>
          <a:noFill/>
          <a:ln>
            <a:noFill/>
          </a:ln>
        </p:spPr>
      </p:pic>
      <p:pic>
        <p:nvPicPr>
          <p:cNvPr id="174" name="Google Shape;174;p35"/>
          <p:cNvPicPr preferRelativeResize="0"/>
          <p:nvPr/>
        </p:nvPicPr>
        <p:blipFill rotWithShape="1">
          <a:blip r:embed="rId5">
            <a:alphaModFix/>
          </a:blip>
          <a:srcRect b="0" l="0" r="0" t="0"/>
          <a:stretch/>
        </p:blipFill>
        <p:spPr>
          <a:xfrm>
            <a:off x="11039707" y="397102"/>
            <a:ext cx="724829" cy="208823"/>
          </a:xfrm>
          <a:prstGeom prst="rect">
            <a:avLst/>
          </a:prstGeom>
          <a:noFill/>
          <a:ln>
            <a:noFill/>
          </a:ln>
        </p:spPr>
      </p:pic>
      <p:sp>
        <p:nvSpPr>
          <p:cNvPr id="175" name="Google Shape;175;p35"/>
          <p:cNvSpPr txBox="1"/>
          <p:nvPr/>
        </p:nvSpPr>
        <p:spPr>
          <a:xfrm>
            <a:off x="578458" y="397102"/>
            <a:ext cx="3228239"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rgbClr val="181E4B"/>
                </a:solidFill>
                <a:latin typeface="Ubuntu"/>
                <a:ea typeface="Ubuntu"/>
                <a:cs typeface="Ubuntu"/>
                <a:sym typeface="Ubuntu"/>
              </a:rPr>
              <a:t>Funciones</a:t>
            </a:r>
            <a:endParaRPr b="0" i="0" sz="1400" u="none" cap="none" strike="noStrike">
              <a:solidFill>
                <a:srgbClr val="181E4B"/>
              </a:solidFill>
              <a:latin typeface="Arial"/>
              <a:ea typeface="Arial"/>
              <a:cs typeface="Arial"/>
              <a:sym typeface="Arial"/>
            </a:endParaRPr>
          </a:p>
        </p:txBody>
      </p:sp>
      <p:sp>
        <p:nvSpPr>
          <p:cNvPr id="176" name="Google Shape;176;p35"/>
          <p:cNvSpPr txBox="1"/>
          <p:nvPr/>
        </p:nvSpPr>
        <p:spPr>
          <a:xfrm>
            <a:off x="578458" y="966448"/>
            <a:ext cx="367548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181E4B"/>
                </a:solidFill>
                <a:latin typeface="Ubuntu"/>
                <a:ea typeface="Ubuntu"/>
                <a:cs typeface="Ubuntu"/>
                <a:sym typeface="Ubuntu"/>
              </a:rPr>
              <a:t>Funciones por declaración</a:t>
            </a:r>
            <a:endParaRPr b="0" i="0" sz="1400" u="none" cap="none" strike="noStrike">
              <a:solidFill>
                <a:srgbClr val="000000"/>
              </a:solidFill>
              <a:latin typeface="Arial"/>
              <a:ea typeface="Arial"/>
              <a:cs typeface="Arial"/>
              <a:sym typeface="Arial"/>
            </a:endParaRPr>
          </a:p>
        </p:txBody>
      </p:sp>
      <p:pic>
        <p:nvPicPr>
          <p:cNvPr id="177" name="Google Shape;177;p35"/>
          <p:cNvPicPr preferRelativeResize="0"/>
          <p:nvPr/>
        </p:nvPicPr>
        <p:blipFill rotWithShape="1">
          <a:blip r:embed="rId6">
            <a:alphaModFix/>
          </a:blip>
          <a:srcRect b="0" l="0" r="0" t="0"/>
          <a:stretch/>
        </p:blipFill>
        <p:spPr>
          <a:xfrm>
            <a:off x="2873550" y="1935904"/>
            <a:ext cx="6534522" cy="311970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AFC"/>
        </a:solidFill>
      </p:bgPr>
    </p:bg>
    <p:spTree>
      <p:nvGrpSpPr>
        <p:cNvPr id="181" name="Shape 181"/>
        <p:cNvGrpSpPr/>
        <p:nvPr/>
      </p:nvGrpSpPr>
      <p:grpSpPr>
        <a:xfrm>
          <a:off x="0" y="0"/>
          <a:ext cx="0" cy="0"/>
          <a:chOff x="0" y="0"/>
          <a:chExt cx="0" cy="0"/>
        </a:xfrm>
      </p:grpSpPr>
      <p:pic>
        <p:nvPicPr>
          <p:cNvPr id="182" name="Google Shape;182;p36"/>
          <p:cNvPicPr preferRelativeResize="0"/>
          <p:nvPr/>
        </p:nvPicPr>
        <p:blipFill rotWithShape="1">
          <a:blip r:embed="rId3">
            <a:alphaModFix/>
          </a:blip>
          <a:srcRect b="0" l="0" r="9183" t="0"/>
          <a:stretch/>
        </p:blipFill>
        <p:spPr>
          <a:xfrm>
            <a:off x="4041195" y="0"/>
            <a:ext cx="8150805" cy="6858000"/>
          </a:xfrm>
          <a:prstGeom prst="rect">
            <a:avLst/>
          </a:prstGeom>
          <a:noFill/>
          <a:ln>
            <a:noFill/>
          </a:ln>
        </p:spPr>
      </p:pic>
      <p:pic>
        <p:nvPicPr>
          <p:cNvPr id="183" name="Google Shape;183;p36"/>
          <p:cNvPicPr preferRelativeResize="0"/>
          <p:nvPr/>
        </p:nvPicPr>
        <p:blipFill rotWithShape="1">
          <a:blip r:embed="rId4">
            <a:alphaModFix/>
          </a:blip>
          <a:srcRect b="0" l="0" r="0" t="0"/>
          <a:stretch/>
        </p:blipFill>
        <p:spPr>
          <a:xfrm>
            <a:off x="-652184" y="4303028"/>
            <a:ext cx="3330258" cy="1411500"/>
          </a:xfrm>
          <a:prstGeom prst="rect">
            <a:avLst/>
          </a:prstGeom>
          <a:noFill/>
          <a:ln>
            <a:noFill/>
          </a:ln>
        </p:spPr>
      </p:pic>
      <p:pic>
        <p:nvPicPr>
          <p:cNvPr id="184" name="Google Shape;184;p36"/>
          <p:cNvPicPr preferRelativeResize="0"/>
          <p:nvPr/>
        </p:nvPicPr>
        <p:blipFill rotWithShape="1">
          <a:blip r:embed="rId5">
            <a:alphaModFix/>
          </a:blip>
          <a:srcRect b="0" l="0" r="0" t="0"/>
          <a:stretch/>
        </p:blipFill>
        <p:spPr>
          <a:xfrm>
            <a:off x="11039707" y="397102"/>
            <a:ext cx="724829" cy="208823"/>
          </a:xfrm>
          <a:prstGeom prst="rect">
            <a:avLst/>
          </a:prstGeom>
          <a:noFill/>
          <a:ln>
            <a:noFill/>
          </a:ln>
        </p:spPr>
      </p:pic>
      <p:sp>
        <p:nvSpPr>
          <p:cNvPr id="185" name="Google Shape;185;p36"/>
          <p:cNvSpPr txBox="1"/>
          <p:nvPr/>
        </p:nvSpPr>
        <p:spPr>
          <a:xfrm>
            <a:off x="578458" y="397102"/>
            <a:ext cx="356947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rgbClr val="181E4B"/>
                </a:solidFill>
                <a:latin typeface="Ubuntu"/>
                <a:ea typeface="Ubuntu"/>
                <a:cs typeface="Ubuntu"/>
                <a:sym typeface="Ubuntu"/>
              </a:rPr>
              <a:t>Funciones</a:t>
            </a:r>
            <a:endParaRPr b="0" i="0" sz="1400" u="none" cap="none" strike="noStrike">
              <a:solidFill>
                <a:srgbClr val="181E4B"/>
              </a:solidFill>
              <a:latin typeface="Arial"/>
              <a:ea typeface="Arial"/>
              <a:cs typeface="Arial"/>
              <a:sym typeface="Arial"/>
            </a:endParaRPr>
          </a:p>
        </p:txBody>
      </p:sp>
      <p:sp>
        <p:nvSpPr>
          <p:cNvPr id="186" name="Google Shape;186;p36"/>
          <p:cNvSpPr txBox="1"/>
          <p:nvPr/>
        </p:nvSpPr>
        <p:spPr>
          <a:xfrm>
            <a:off x="578458" y="966448"/>
            <a:ext cx="367548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181E4B"/>
                </a:solidFill>
                <a:latin typeface="Ubuntu"/>
                <a:ea typeface="Ubuntu"/>
                <a:cs typeface="Ubuntu"/>
                <a:sym typeface="Ubuntu"/>
              </a:rPr>
              <a:t>Funciones por expresión </a:t>
            </a:r>
            <a:endParaRPr b="0" i="0" sz="1400" u="none" cap="none" strike="noStrike">
              <a:solidFill>
                <a:srgbClr val="000000"/>
              </a:solidFill>
              <a:latin typeface="Arial"/>
              <a:ea typeface="Arial"/>
              <a:cs typeface="Arial"/>
              <a:sym typeface="Arial"/>
            </a:endParaRPr>
          </a:p>
        </p:txBody>
      </p:sp>
      <p:pic>
        <p:nvPicPr>
          <p:cNvPr id="187" name="Google Shape;187;p36"/>
          <p:cNvPicPr preferRelativeResize="0"/>
          <p:nvPr/>
        </p:nvPicPr>
        <p:blipFill rotWithShape="1">
          <a:blip r:embed="rId6">
            <a:alphaModFix/>
          </a:blip>
          <a:srcRect b="0" l="0" r="0" t="0"/>
          <a:stretch/>
        </p:blipFill>
        <p:spPr>
          <a:xfrm>
            <a:off x="347724" y="2238949"/>
            <a:ext cx="11496551" cy="33465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AFC"/>
        </a:solidFill>
      </p:bgPr>
    </p:bg>
    <p:spTree>
      <p:nvGrpSpPr>
        <p:cNvPr id="191" name="Shape 191"/>
        <p:cNvGrpSpPr/>
        <p:nvPr/>
      </p:nvGrpSpPr>
      <p:grpSpPr>
        <a:xfrm>
          <a:off x="0" y="0"/>
          <a:ext cx="0" cy="0"/>
          <a:chOff x="0" y="0"/>
          <a:chExt cx="0" cy="0"/>
        </a:xfrm>
      </p:grpSpPr>
      <p:pic>
        <p:nvPicPr>
          <p:cNvPr id="192" name="Google Shape;192;p37"/>
          <p:cNvPicPr preferRelativeResize="0"/>
          <p:nvPr/>
        </p:nvPicPr>
        <p:blipFill rotWithShape="1">
          <a:blip r:embed="rId3">
            <a:alphaModFix/>
          </a:blip>
          <a:srcRect b="0" l="0" r="9183" t="0"/>
          <a:stretch/>
        </p:blipFill>
        <p:spPr>
          <a:xfrm>
            <a:off x="4041195" y="0"/>
            <a:ext cx="8150805" cy="6858000"/>
          </a:xfrm>
          <a:prstGeom prst="rect">
            <a:avLst/>
          </a:prstGeom>
          <a:noFill/>
          <a:ln>
            <a:noFill/>
          </a:ln>
        </p:spPr>
      </p:pic>
      <p:pic>
        <p:nvPicPr>
          <p:cNvPr id="193" name="Google Shape;193;p37"/>
          <p:cNvPicPr preferRelativeResize="0"/>
          <p:nvPr/>
        </p:nvPicPr>
        <p:blipFill rotWithShape="1">
          <a:blip r:embed="rId4">
            <a:alphaModFix/>
          </a:blip>
          <a:srcRect b="0" l="0" r="0" t="0"/>
          <a:stretch/>
        </p:blipFill>
        <p:spPr>
          <a:xfrm>
            <a:off x="9736992" y="5049398"/>
            <a:ext cx="3330258" cy="1411500"/>
          </a:xfrm>
          <a:prstGeom prst="rect">
            <a:avLst/>
          </a:prstGeom>
          <a:noFill/>
          <a:ln>
            <a:noFill/>
          </a:ln>
        </p:spPr>
      </p:pic>
      <p:pic>
        <p:nvPicPr>
          <p:cNvPr id="194" name="Google Shape;194;p37"/>
          <p:cNvPicPr preferRelativeResize="0"/>
          <p:nvPr/>
        </p:nvPicPr>
        <p:blipFill rotWithShape="1">
          <a:blip r:embed="rId5">
            <a:alphaModFix/>
          </a:blip>
          <a:srcRect b="0" l="0" r="0" t="0"/>
          <a:stretch/>
        </p:blipFill>
        <p:spPr>
          <a:xfrm>
            <a:off x="11039707" y="397102"/>
            <a:ext cx="724829" cy="208823"/>
          </a:xfrm>
          <a:prstGeom prst="rect">
            <a:avLst/>
          </a:prstGeom>
          <a:noFill/>
          <a:ln>
            <a:noFill/>
          </a:ln>
        </p:spPr>
      </p:pic>
      <p:sp>
        <p:nvSpPr>
          <p:cNvPr id="195" name="Google Shape;195;p37"/>
          <p:cNvSpPr txBox="1"/>
          <p:nvPr/>
        </p:nvSpPr>
        <p:spPr>
          <a:xfrm>
            <a:off x="578458" y="397102"/>
            <a:ext cx="514648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rgbClr val="181E4B"/>
                </a:solidFill>
                <a:latin typeface="Ubuntu"/>
                <a:ea typeface="Ubuntu"/>
                <a:cs typeface="Ubuntu"/>
                <a:sym typeface="Ubuntu"/>
              </a:rPr>
              <a:t>Funciones</a:t>
            </a:r>
            <a:endParaRPr b="0" i="0" sz="1400" u="none" cap="none" strike="noStrike">
              <a:solidFill>
                <a:srgbClr val="181E4B"/>
              </a:solidFill>
              <a:latin typeface="Arial"/>
              <a:ea typeface="Arial"/>
              <a:cs typeface="Arial"/>
              <a:sym typeface="Arial"/>
            </a:endParaRPr>
          </a:p>
        </p:txBody>
      </p:sp>
      <p:sp>
        <p:nvSpPr>
          <p:cNvPr id="196" name="Google Shape;196;p37"/>
          <p:cNvSpPr txBox="1"/>
          <p:nvPr/>
        </p:nvSpPr>
        <p:spPr>
          <a:xfrm>
            <a:off x="578458" y="1054371"/>
            <a:ext cx="307914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181E4B"/>
                </a:solidFill>
                <a:latin typeface="Ubuntu"/>
                <a:ea typeface="Ubuntu"/>
                <a:cs typeface="Ubuntu"/>
                <a:sym typeface="Ubuntu"/>
              </a:rPr>
              <a:t>Funciones como objetos</a:t>
            </a:r>
            <a:endParaRPr b="0" i="0" sz="1400" u="none" cap="none" strike="noStrike">
              <a:solidFill>
                <a:srgbClr val="000000"/>
              </a:solidFill>
              <a:latin typeface="Arial"/>
              <a:ea typeface="Arial"/>
              <a:cs typeface="Arial"/>
              <a:sym typeface="Arial"/>
            </a:endParaRPr>
          </a:p>
        </p:txBody>
      </p:sp>
      <p:pic>
        <p:nvPicPr>
          <p:cNvPr id="197" name="Google Shape;197;p37"/>
          <p:cNvPicPr preferRelativeResize="0"/>
          <p:nvPr/>
        </p:nvPicPr>
        <p:blipFill rotWithShape="1">
          <a:blip r:embed="rId6">
            <a:alphaModFix/>
          </a:blip>
          <a:srcRect b="0" l="0" r="0" t="0"/>
          <a:stretch/>
        </p:blipFill>
        <p:spPr>
          <a:xfrm>
            <a:off x="3451471" y="1596111"/>
            <a:ext cx="5289058" cy="1181405"/>
          </a:xfrm>
          <a:prstGeom prst="rect">
            <a:avLst/>
          </a:prstGeom>
          <a:noFill/>
          <a:ln>
            <a:noFill/>
          </a:ln>
        </p:spPr>
      </p:pic>
      <p:sp>
        <p:nvSpPr>
          <p:cNvPr id="198" name="Google Shape;198;p37"/>
          <p:cNvSpPr txBox="1"/>
          <p:nvPr/>
        </p:nvSpPr>
        <p:spPr>
          <a:xfrm>
            <a:off x="578458" y="3207125"/>
            <a:ext cx="307914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181E4B"/>
                </a:solidFill>
                <a:latin typeface="Ubuntu"/>
                <a:ea typeface="Ubuntu"/>
                <a:cs typeface="Ubuntu"/>
                <a:sym typeface="Ubuntu"/>
              </a:rPr>
              <a:t>Funciones anónimas</a:t>
            </a:r>
            <a:endParaRPr b="0" i="0" sz="1400" u="none" cap="none" strike="noStrike">
              <a:solidFill>
                <a:srgbClr val="000000"/>
              </a:solidFill>
              <a:latin typeface="Arial"/>
              <a:ea typeface="Arial"/>
              <a:cs typeface="Arial"/>
              <a:sym typeface="Arial"/>
            </a:endParaRPr>
          </a:p>
        </p:txBody>
      </p:sp>
      <p:pic>
        <p:nvPicPr>
          <p:cNvPr id="199" name="Google Shape;199;p37"/>
          <p:cNvPicPr preferRelativeResize="0"/>
          <p:nvPr/>
        </p:nvPicPr>
        <p:blipFill rotWithShape="1">
          <a:blip r:embed="rId7">
            <a:alphaModFix/>
          </a:blip>
          <a:srcRect b="0" l="0" r="0" t="0"/>
          <a:stretch/>
        </p:blipFill>
        <p:spPr>
          <a:xfrm>
            <a:off x="3451471" y="3638602"/>
            <a:ext cx="5289058" cy="282159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AFC"/>
        </a:solidFill>
      </p:bgPr>
    </p:bg>
    <p:spTree>
      <p:nvGrpSpPr>
        <p:cNvPr id="203" name="Shape 203"/>
        <p:cNvGrpSpPr/>
        <p:nvPr/>
      </p:nvGrpSpPr>
      <p:grpSpPr>
        <a:xfrm>
          <a:off x="0" y="0"/>
          <a:ext cx="0" cy="0"/>
          <a:chOff x="0" y="0"/>
          <a:chExt cx="0" cy="0"/>
        </a:xfrm>
      </p:grpSpPr>
      <p:pic>
        <p:nvPicPr>
          <p:cNvPr id="204" name="Google Shape;204;g1eb68d5713a_0_8"/>
          <p:cNvPicPr preferRelativeResize="0"/>
          <p:nvPr/>
        </p:nvPicPr>
        <p:blipFill rotWithShape="1">
          <a:blip r:embed="rId3">
            <a:alphaModFix/>
          </a:blip>
          <a:srcRect b="0" l="0" r="9180" t="0"/>
          <a:stretch/>
        </p:blipFill>
        <p:spPr>
          <a:xfrm>
            <a:off x="4041195" y="0"/>
            <a:ext cx="8150806" cy="6857998"/>
          </a:xfrm>
          <a:prstGeom prst="rect">
            <a:avLst/>
          </a:prstGeom>
          <a:noFill/>
          <a:ln>
            <a:noFill/>
          </a:ln>
        </p:spPr>
      </p:pic>
      <p:pic>
        <p:nvPicPr>
          <p:cNvPr id="205" name="Google Shape;205;g1eb68d5713a_0_8"/>
          <p:cNvPicPr preferRelativeResize="0"/>
          <p:nvPr/>
        </p:nvPicPr>
        <p:blipFill rotWithShape="1">
          <a:blip r:embed="rId4">
            <a:alphaModFix/>
          </a:blip>
          <a:srcRect b="0" l="0" r="0" t="0"/>
          <a:stretch/>
        </p:blipFill>
        <p:spPr>
          <a:xfrm>
            <a:off x="9736992" y="5049398"/>
            <a:ext cx="3330258" cy="1411500"/>
          </a:xfrm>
          <a:prstGeom prst="rect">
            <a:avLst/>
          </a:prstGeom>
          <a:noFill/>
          <a:ln>
            <a:noFill/>
          </a:ln>
        </p:spPr>
      </p:pic>
      <p:pic>
        <p:nvPicPr>
          <p:cNvPr id="206" name="Google Shape;206;g1eb68d5713a_0_8"/>
          <p:cNvPicPr preferRelativeResize="0"/>
          <p:nvPr/>
        </p:nvPicPr>
        <p:blipFill rotWithShape="1">
          <a:blip r:embed="rId5">
            <a:alphaModFix/>
          </a:blip>
          <a:srcRect b="0" l="0" r="0" t="0"/>
          <a:stretch/>
        </p:blipFill>
        <p:spPr>
          <a:xfrm>
            <a:off x="11039707" y="397102"/>
            <a:ext cx="724831" cy="208823"/>
          </a:xfrm>
          <a:prstGeom prst="rect">
            <a:avLst/>
          </a:prstGeom>
          <a:noFill/>
          <a:ln>
            <a:noFill/>
          </a:ln>
        </p:spPr>
      </p:pic>
      <p:sp>
        <p:nvSpPr>
          <p:cNvPr id="207" name="Google Shape;207;g1eb68d5713a_0_8"/>
          <p:cNvSpPr txBox="1"/>
          <p:nvPr/>
        </p:nvSpPr>
        <p:spPr>
          <a:xfrm>
            <a:off x="578458" y="397102"/>
            <a:ext cx="51465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rgbClr val="181E4B"/>
                </a:solidFill>
                <a:latin typeface="Ubuntu"/>
                <a:ea typeface="Ubuntu"/>
                <a:cs typeface="Ubuntu"/>
                <a:sym typeface="Ubuntu"/>
              </a:rPr>
              <a:t>Funciones</a:t>
            </a:r>
            <a:endParaRPr b="0" i="0" sz="1400" u="none" cap="none" strike="noStrike">
              <a:solidFill>
                <a:srgbClr val="181E4B"/>
              </a:solidFill>
              <a:latin typeface="Arial"/>
              <a:ea typeface="Arial"/>
              <a:cs typeface="Arial"/>
              <a:sym typeface="Arial"/>
            </a:endParaRPr>
          </a:p>
        </p:txBody>
      </p:sp>
      <p:sp>
        <p:nvSpPr>
          <p:cNvPr id="208" name="Google Shape;208;g1eb68d5713a_0_8"/>
          <p:cNvSpPr txBox="1"/>
          <p:nvPr/>
        </p:nvSpPr>
        <p:spPr>
          <a:xfrm>
            <a:off x="578458" y="1054371"/>
            <a:ext cx="3079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181E4B"/>
                </a:solidFill>
                <a:latin typeface="Ubuntu"/>
                <a:ea typeface="Ubuntu"/>
                <a:cs typeface="Ubuntu"/>
                <a:sym typeface="Ubuntu"/>
              </a:rPr>
              <a:t>Funciones Arrow</a:t>
            </a:r>
            <a:endParaRPr b="0" i="0" sz="1400" u="none" cap="none" strike="noStrike">
              <a:solidFill>
                <a:srgbClr val="000000"/>
              </a:solidFill>
              <a:latin typeface="Arial"/>
              <a:ea typeface="Arial"/>
              <a:cs typeface="Arial"/>
              <a:sym typeface="Arial"/>
            </a:endParaRPr>
          </a:p>
        </p:txBody>
      </p:sp>
      <p:pic>
        <p:nvPicPr>
          <p:cNvPr id="209" name="Google Shape;209;g1eb68d5713a_0_8"/>
          <p:cNvPicPr preferRelativeResize="0"/>
          <p:nvPr/>
        </p:nvPicPr>
        <p:blipFill rotWithShape="1">
          <a:blip r:embed="rId6">
            <a:alphaModFix/>
          </a:blip>
          <a:srcRect b="0" l="0" r="0" t="0"/>
          <a:stretch/>
        </p:blipFill>
        <p:spPr>
          <a:xfrm>
            <a:off x="1020200" y="1584575"/>
            <a:ext cx="10115624" cy="50327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8"/>
          <p:cNvSpPr/>
          <p:nvPr/>
        </p:nvSpPr>
        <p:spPr>
          <a:xfrm>
            <a:off x="26505" y="-92765"/>
            <a:ext cx="12192000" cy="6858000"/>
          </a:xfrm>
          <a:prstGeom prst="rect">
            <a:avLst/>
          </a:prstGeom>
          <a:solidFill>
            <a:srgbClr val="181E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15" name="Google Shape;215;p38"/>
          <p:cNvPicPr preferRelativeResize="0"/>
          <p:nvPr/>
        </p:nvPicPr>
        <p:blipFill rotWithShape="1">
          <a:blip r:embed="rId3">
            <a:alphaModFix amt="20000"/>
          </a:blip>
          <a:srcRect b="0" l="0" r="0" t="0"/>
          <a:stretch/>
        </p:blipFill>
        <p:spPr>
          <a:xfrm>
            <a:off x="-25219" y="-53009"/>
            <a:ext cx="10287000" cy="6858000"/>
          </a:xfrm>
          <a:prstGeom prst="rect">
            <a:avLst/>
          </a:prstGeom>
          <a:noFill/>
          <a:ln>
            <a:noFill/>
          </a:ln>
        </p:spPr>
      </p:pic>
      <p:sp>
        <p:nvSpPr>
          <p:cNvPr id="216" name="Google Shape;216;p38"/>
          <p:cNvSpPr txBox="1"/>
          <p:nvPr/>
        </p:nvSpPr>
        <p:spPr>
          <a:xfrm>
            <a:off x="2672085" y="706034"/>
            <a:ext cx="934718"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s-CO" sz="9600" u="none" cap="none" strike="noStrike">
                <a:solidFill>
                  <a:srgbClr val="5ACCA4"/>
                </a:solidFill>
                <a:latin typeface="Ubuntu"/>
                <a:ea typeface="Ubuntu"/>
                <a:cs typeface="Ubuntu"/>
                <a:sym typeface="Ubuntu"/>
              </a:rPr>
              <a:t>“</a:t>
            </a:r>
            <a:endParaRPr b="0" i="0" sz="1400" u="none" cap="none" strike="noStrike">
              <a:solidFill>
                <a:srgbClr val="000000"/>
              </a:solidFill>
              <a:latin typeface="Arial"/>
              <a:ea typeface="Arial"/>
              <a:cs typeface="Arial"/>
              <a:sym typeface="Arial"/>
            </a:endParaRPr>
          </a:p>
        </p:txBody>
      </p:sp>
      <p:sp>
        <p:nvSpPr>
          <p:cNvPr id="217" name="Google Shape;217;p38"/>
          <p:cNvSpPr txBox="1"/>
          <p:nvPr/>
        </p:nvSpPr>
        <p:spPr>
          <a:xfrm>
            <a:off x="9952589" y="4891238"/>
            <a:ext cx="1087118"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s-CO" sz="9600" u="none" cap="none" strike="noStrike">
                <a:solidFill>
                  <a:srgbClr val="5ACCA4"/>
                </a:solidFill>
                <a:latin typeface="Ubuntu"/>
                <a:ea typeface="Ubuntu"/>
                <a:cs typeface="Ubuntu"/>
                <a:sym typeface="Ubuntu"/>
              </a:rPr>
              <a:t>”</a:t>
            </a:r>
            <a:endParaRPr b="0" i="0" sz="1400" u="none" cap="none" strike="noStrike">
              <a:solidFill>
                <a:srgbClr val="000000"/>
              </a:solidFill>
              <a:latin typeface="Arial"/>
              <a:ea typeface="Arial"/>
              <a:cs typeface="Arial"/>
              <a:sym typeface="Arial"/>
            </a:endParaRPr>
          </a:p>
        </p:txBody>
      </p:sp>
      <p:pic>
        <p:nvPicPr>
          <p:cNvPr id="218" name="Google Shape;218;p38"/>
          <p:cNvPicPr preferRelativeResize="0"/>
          <p:nvPr/>
        </p:nvPicPr>
        <p:blipFill rotWithShape="1">
          <a:blip r:embed="rId4">
            <a:alphaModFix/>
          </a:blip>
          <a:srcRect b="0" l="16254" r="0" t="0"/>
          <a:stretch/>
        </p:blipFill>
        <p:spPr>
          <a:xfrm>
            <a:off x="0" y="640726"/>
            <a:ext cx="3139444" cy="5842000"/>
          </a:xfrm>
          <a:prstGeom prst="rect">
            <a:avLst/>
          </a:prstGeom>
          <a:noFill/>
          <a:ln>
            <a:noFill/>
          </a:ln>
        </p:spPr>
      </p:pic>
      <p:pic>
        <p:nvPicPr>
          <p:cNvPr id="219" name="Google Shape;219;p38"/>
          <p:cNvPicPr preferRelativeResize="0"/>
          <p:nvPr/>
        </p:nvPicPr>
        <p:blipFill rotWithShape="1">
          <a:blip r:embed="rId5">
            <a:alphaModFix/>
          </a:blip>
          <a:srcRect b="0" l="0" r="0" t="0"/>
          <a:stretch/>
        </p:blipFill>
        <p:spPr>
          <a:xfrm>
            <a:off x="11039707" y="397102"/>
            <a:ext cx="724829" cy="208823"/>
          </a:xfrm>
          <a:prstGeom prst="rect">
            <a:avLst/>
          </a:prstGeom>
          <a:noFill/>
          <a:ln>
            <a:noFill/>
          </a:ln>
        </p:spPr>
      </p:pic>
      <p:sp>
        <p:nvSpPr>
          <p:cNvPr id="220" name="Google Shape;220;p38"/>
          <p:cNvSpPr txBox="1"/>
          <p:nvPr/>
        </p:nvSpPr>
        <p:spPr>
          <a:xfrm>
            <a:off x="3535307" y="1265022"/>
            <a:ext cx="6330610" cy="415498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0" i="0" lang="es-CO" sz="2400" u="none" cap="none" strike="noStrike">
                <a:solidFill>
                  <a:schemeClr val="lt1"/>
                </a:solidFill>
                <a:latin typeface="Ubuntu"/>
                <a:ea typeface="Ubuntu"/>
                <a:cs typeface="Ubuntu"/>
                <a:sym typeface="Ubuntu"/>
              </a:rPr>
              <a:t>Ahora que conocemos las </a:t>
            </a:r>
            <a:r>
              <a:rPr b="1" i="0" lang="es-CO" sz="2400" u="none" cap="none" strike="noStrike">
                <a:solidFill>
                  <a:schemeClr val="lt1"/>
                </a:solidFill>
                <a:latin typeface="Ubuntu"/>
                <a:ea typeface="Ubuntu"/>
                <a:cs typeface="Ubuntu"/>
                <a:sym typeface="Ubuntu"/>
              </a:rPr>
              <a:t>funciones anónimas</a:t>
            </a:r>
            <a:r>
              <a:rPr b="0" i="0" lang="es-CO" sz="2400" u="none" cap="none" strike="noStrike">
                <a:solidFill>
                  <a:schemeClr val="lt1"/>
                </a:solidFill>
                <a:latin typeface="Ubuntu"/>
                <a:ea typeface="Ubuntu"/>
                <a:cs typeface="Ubuntu"/>
                <a:sym typeface="Ubuntu"/>
              </a:rPr>
              <a:t>, podremos comprender más fácilmente como utilizar </a:t>
            </a:r>
            <a:r>
              <a:rPr b="1" i="0" lang="es-CO" sz="2400" u="none" cap="none" strike="noStrike">
                <a:solidFill>
                  <a:schemeClr val="lt1"/>
                </a:solidFill>
                <a:latin typeface="Ubuntu"/>
                <a:ea typeface="Ubuntu"/>
                <a:cs typeface="Ubuntu"/>
                <a:sym typeface="Ubuntu"/>
              </a:rPr>
              <a:t>callbacks</a:t>
            </a:r>
            <a:r>
              <a:rPr b="0" i="0" lang="es-CO" sz="2400" u="none" cap="none" strike="noStrike">
                <a:solidFill>
                  <a:schemeClr val="lt1"/>
                </a:solidFill>
                <a:latin typeface="Ubuntu"/>
                <a:ea typeface="Ubuntu"/>
                <a:cs typeface="Ubuntu"/>
                <a:sym typeface="Ubuntu"/>
              </a:rPr>
              <a:t> (también llamadas funciones callback o retrollamadas). A grandes rasgos, un </a:t>
            </a:r>
            <a:r>
              <a:rPr b="1" i="0" lang="es-CO" sz="2400" u="none" cap="none" strike="noStrike">
                <a:solidFill>
                  <a:schemeClr val="lt1"/>
                </a:solidFill>
                <a:latin typeface="Ubuntu"/>
                <a:ea typeface="Ubuntu"/>
                <a:cs typeface="Ubuntu"/>
                <a:sym typeface="Ubuntu"/>
              </a:rPr>
              <a:t>callback</a:t>
            </a:r>
            <a:r>
              <a:rPr b="0" i="0" lang="es-CO" sz="2400" u="none" cap="none" strike="noStrike">
                <a:solidFill>
                  <a:schemeClr val="lt1"/>
                </a:solidFill>
                <a:latin typeface="Ubuntu"/>
                <a:ea typeface="Ubuntu"/>
                <a:cs typeface="Ubuntu"/>
                <a:sym typeface="Ubuntu"/>
              </a:rPr>
              <a:t> (llamada hacia atrás) es pasar una </a:t>
            </a:r>
            <a:r>
              <a:rPr b="1" i="0" lang="es-CO" sz="2400" u="none" cap="none" strike="noStrike">
                <a:solidFill>
                  <a:schemeClr val="lt1"/>
                </a:solidFill>
                <a:latin typeface="Ubuntu"/>
                <a:ea typeface="Ubuntu"/>
                <a:cs typeface="Ubuntu"/>
                <a:sym typeface="Ubuntu"/>
              </a:rPr>
              <a:t>función B por parámetro</a:t>
            </a:r>
            <a:r>
              <a:rPr b="0" i="0" lang="es-CO" sz="2400" u="none" cap="none" strike="noStrike">
                <a:solidFill>
                  <a:schemeClr val="lt1"/>
                </a:solidFill>
                <a:latin typeface="Ubuntu"/>
                <a:ea typeface="Ubuntu"/>
                <a:cs typeface="Ubuntu"/>
                <a:sym typeface="Ubuntu"/>
              </a:rPr>
              <a:t> a una </a:t>
            </a:r>
            <a:r>
              <a:rPr b="1" i="0" lang="es-CO" sz="2400" u="none" cap="none" strike="noStrike">
                <a:solidFill>
                  <a:schemeClr val="lt1"/>
                </a:solidFill>
                <a:latin typeface="Ubuntu"/>
                <a:ea typeface="Ubuntu"/>
                <a:cs typeface="Ubuntu"/>
                <a:sym typeface="Ubuntu"/>
              </a:rPr>
              <a:t>función A</a:t>
            </a:r>
            <a:r>
              <a:rPr b="0" i="0" lang="es-CO" sz="2400" u="none" cap="none" strike="noStrike">
                <a:solidFill>
                  <a:schemeClr val="lt1"/>
                </a:solidFill>
                <a:latin typeface="Ubuntu"/>
                <a:ea typeface="Ubuntu"/>
                <a:cs typeface="Ubuntu"/>
                <a:sym typeface="Ubuntu"/>
              </a:rPr>
              <a:t>, de modo que la función A puede ejecutar esa función B de forma genérica desde su código, y nosotros podemos definirlas desde fuera de dicha función</a:t>
            </a:r>
            <a:endParaRPr b="0" i="0" sz="1800" u="none" cap="none" strike="noStrike">
              <a:solidFill>
                <a:schemeClr val="lt1"/>
              </a:solidFill>
              <a:latin typeface="Ubuntu"/>
              <a:ea typeface="Ubuntu"/>
              <a:cs typeface="Ubuntu"/>
              <a:sym typeface="Ubuntu"/>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 name="Shape 224"/>
        <p:cNvGrpSpPr/>
        <p:nvPr/>
      </p:nvGrpSpPr>
      <p:grpSpPr>
        <a:xfrm>
          <a:off x="0" y="0"/>
          <a:ext cx="0" cy="0"/>
          <a:chOff x="0" y="0"/>
          <a:chExt cx="0" cy="0"/>
        </a:xfrm>
      </p:grpSpPr>
      <p:pic>
        <p:nvPicPr>
          <p:cNvPr id="225" name="Google Shape;225;p6"/>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226" name="Google Shape;226;p6"/>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227" name="Google Shape;227;p6"/>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228" name="Google Shape;228;p6"/>
          <p:cNvSpPr txBox="1"/>
          <p:nvPr/>
        </p:nvSpPr>
        <p:spPr>
          <a:xfrm>
            <a:off x="578458" y="326763"/>
            <a:ext cx="514648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Funciones</a:t>
            </a:r>
            <a:endParaRPr b="0" i="0" sz="1400" u="none" cap="none" strike="noStrike">
              <a:solidFill>
                <a:schemeClr val="lt1"/>
              </a:solidFill>
              <a:latin typeface="Arial"/>
              <a:ea typeface="Arial"/>
              <a:cs typeface="Arial"/>
              <a:sym typeface="Arial"/>
            </a:endParaRPr>
          </a:p>
        </p:txBody>
      </p:sp>
      <p:sp>
        <p:nvSpPr>
          <p:cNvPr id="229" name="Google Shape;229;p6"/>
          <p:cNvSpPr txBox="1"/>
          <p:nvPr/>
        </p:nvSpPr>
        <p:spPr>
          <a:xfrm>
            <a:off x="578458" y="966448"/>
            <a:ext cx="307914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Ubuntu"/>
                <a:ea typeface="Ubuntu"/>
                <a:cs typeface="Ubuntu"/>
                <a:sym typeface="Ubuntu"/>
              </a:rPr>
              <a:t>Callbacks</a:t>
            </a:r>
            <a:endParaRPr b="0" i="0" sz="2000" u="none" cap="none" strike="noStrike">
              <a:solidFill>
                <a:schemeClr val="lt1"/>
              </a:solidFill>
              <a:latin typeface="Ubuntu"/>
              <a:ea typeface="Ubuntu"/>
              <a:cs typeface="Ubuntu"/>
              <a:sym typeface="Ubuntu"/>
            </a:endParaRPr>
          </a:p>
        </p:txBody>
      </p:sp>
      <p:pic>
        <p:nvPicPr>
          <p:cNvPr id="230" name="Google Shape;230;p6"/>
          <p:cNvPicPr preferRelativeResize="0"/>
          <p:nvPr/>
        </p:nvPicPr>
        <p:blipFill rotWithShape="1">
          <a:blip r:embed="rId6">
            <a:alphaModFix/>
          </a:blip>
          <a:srcRect b="0" l="0" r="0" t="0"/>
          <a:stretch/>
        </p:blipFill>
        <p:spPr>
          <a:xfrm>
            <a:off x="424304" y="1567462"/>
            <a:ext cx="5454787" cy="3713664"/>
          </a:xfrm>
          <a:prstGeom prst="rect">
            <a:avLst/>
          </a:prstGeom>
          <a:noFill/>
          <a:ln>
            <a:noFill/>
          </a:ln>
        </p:spPr>
      </p:pic>
      <p:pic>
        <p:nvPicPr>
          <p:cNvPr id="231" name="Google Shape;231;p6"/>
          <p:cNvPicPr preferRelativeResize="0"/>
          <p:nvPr/>
        </p:nvPicPr>
        <p:blipFill rotWithShape="1">
          <a:blip r:embed="rId7">
            <a:alphaModFix/>
          </a:blip>
          <a:srcRect b="0" l="0" r="0" t="0"/>
          <a:stretch/>
        </p:blipFill>
        <p:spPr>
          <a:xfrm>
            <a:off x="6096001" y="1567461"/>
            <a:ext cx="5668536" cy="46932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9"/>
          <p:cNvSpPr/>
          <p:nvPr/>
        </p:nvSpPr>
        <p:spPr>
          <a:xfrm>
            <a:off x="26505" y="-92765"/>
            <a:ext cx="12192000" cy="6858000"/>
          </a:xfrm>
          <a:prstGeom prst="rect">
            <a:avLst/>
          </a:prstGeom>
          <a:solidFill>
            <a:srgbClr val="181E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37" name="Google Shape;237;p39"/>
          <p:cNvPicPr preferRelativeResize="0"/>
          <p:nvPr/>
        </p:nvPicPr>
        <p:blipFill rotWithShape="1">
          <a:blip r:embed="rId3">
            <a:alphaModFix amt="20000"/>
          </a:blip>
          <a:srcRect b="0" l="0" r="0" t="0"/>
          <a:stretch/>
        </p:blipFill>
        <p:spPr>
          <a:xfrm>
            <a:off x="-25219" y="-53009"/>
            <a:ext cx="10287000" cy="6858000"/>
          </a:xfrm>
          <a:prstGeom prst="rect">
            <a:avLst/>
          </a:prstGeom>
          <a:noFill/>
          <a:ln>
            <a:noFill/>
          </a:ln>
        </p:spPr>
      </p:pic>
      <p:sp>
        <p:nvSpPr>
          <p:cNvPr id="238" name="Google Shape;238;p39"/>
          <p:cNvSpPr txBox="1"/>
          <p:nvPr/>
        </p:nvSpPr>
        <p:spPr>
          <a:xfrm>
            <a:off x="2672085" y="706034"/>
            <a:ext cx="934718"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s-CO" sz="9600" u="none" cap="none" strike="noStrike">
                <a:solidFill>
                  <a:srgbClr val="5ACCA4"/>
                </a:solidFill>
                <a:latin typeface="Ubuntu"/>
                <a:ea typeface="Ubuntu"/>
                <a:cs typeface="Ubuntu"/>
                <a:sym typeface="Ubuntu"/>
              </a:rPr>
              <a:t>“</a:t>
            </a:r>
            <a:endParaRPr b="0" i="0" sz="1400" u="none" cap="none" strike="noStrike">
              <a:solidFill>
                <a:srgbClr val="000000"/>
              </a:solidFill>
              <a:latin typeface="Arial"/>
              <a:ea typeface="Arial"/>
              <a:cs typeface="Arial"/>
              <a:sym typeface="Arial"/>
            </a:endParaRPr>
          </a:p>
        </p:txBody>
      </p:sp>
      <p:sp>
        <p:nvSpPr>
          <p:cNvPr id="239" name="Google Shape;239;p39"/>
          <p:cNvSpPr txBox="1"/>
          <p:nvPr/>
        </p:nvSpPr>
        <p:spPr>
          <a:xfrm>
            <a:off x="9952589" y="4891238"/>
            <a:ext cx="1087118"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s-CO" sz="9600" u="none" cap="none" strike="noStrike">
                <a:solidFill>
                  <a:srgbClr val="5ACCA4"/>
                </a:solidFill>
                <a:latin typeface="Ubuntu"/>
                <a:ea typeface="Ubuntu"/>
                <a:cs typeface="Ubuntu"/>
                <a:sym typeface="Ubuntu"/>
              </a:rPr>
              <a:t>”</a:t>
            </a:r>
            <a:endParaRPr b="0" i="0" sz="1400" u="none" cap="none" strike="noStrike">
              <a:solidFill>
                <a:srgbClr val="000000"/>
              </a:solidFill>
              <a:latin typeface="Arial"/>
              <a:ea typeface="Arial"/>
              <a:cs typeface="Arial"/>
              <a:sym typeface="Arial"/>
            </a:endParaRPr>
          </a:p>
        </p:txBody>
      </p:sp>
      <p:pic>
        <p:nvPicPr>
          <p:cNvPr id="240" name="Google Shape;240;p39"/>
          <p:cNvPicPr preferRelativeResize="0"/>
          <p:nvPr/>
        </p:nvPicPr>
        <p:blipFill rotWithShape="1">
          <a:blip r:embed="rId4">
            <a:alphaModFix/>
          </a:blip>
          <a:srcRect b="0" l="16254" r="0" t="0"/>
          <a:stretch/>
        </p:blipFill>
        <p:spPr>
          <a:xfrm>
            <a:off x="0" y="640726"/>
            <a:ext cx="3139444" cy="5842000"/>
          </a:xfrm>
          <a:prstGeom prst="rect">
            <a:avLst/>
          </a:prstGeom>
          <a:noFill/>
          <a:ln>
            <a:noFill/>
          </a:ln>
        </p:spPr>
      </p:pic>
      <p:pic>
        <p:nvPicPr>
          <p:cNvPr id="241" name="Google Shape;241;p39"/>
          <p:cNvPicPr preferRelativeResize="0"/>
          <p:nvPr/>
        </p:nvPicPr>
        <p:blipFill rotWithShape="1">
          <a:blip r:embed="rId5">
            <a:alphaModFix/>
          </a:blip>
          <a:srcRect b="0" l="0" r="0" t="0"/>
          <a:stretch/>
        </p:blipFill>
        <p:spPr>
          <a:xfrm>
            <a:off x="11039707" y="397102"/>
            <a:ext cx="724829" cy="208823"/>
          </a:xfrm>
          <a:prstGeom prst="rect">
            <a:avLst/>
          </a:prstGeom>
          <a:noFill/>
          <a:ln>
            <a:noFill/>
          </a:ln>
        </p:spPr>
      </p:pic>
      <p:sp>
        <p:nvSpPr>
          <p:cNvPr id="242" name="Google Shape;242;p39"/>
          <p:cNvSpPr txBox="1"/>
          <p:nvPr/>
        </p:nvSpPr>
        <p:spPr>
          <a:xfrm>
            <a:off x="3535307" y="1265022"/>
            <a:ext cx="6330610" cy="440120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0" i="0" lang="es-CO" sz="2800" u="none" cap="none" strike="noStrike">
                <a:solidFill>
                  <a:schemeClr val="lt1"/>
                </a:solidFill>
                <a:latin typeface="Ubuntu"/>
                <a:ea typeface="Ubuntu"/>
                <a:cs typeface="Ubuntu"/>
                <a:sym typeface="Ubuntu"/>
              </a:rPr>
              <a:t>podemos planear ejecutar la función fA() cambiando los callbacks según nos interese, sin necesidad de crear funciones con el mismo código repetido una y otra vez. Además, en el caso de que las funciones callbacks sean muy cortas, muchas veces utilizamos directamente la función anónima, sin necesidad de guardarla en una variable previamente</a:t>
            </a:r>
            <a:endParaRPr b="0" i="0" sz="2800" u="none" cap="none" strike="noStrike">
              <a:solidFill>
                <a:schemeClr val="lt1"/>
              </a:solidFill>
              <a:latin typeface="Ubuntu"/>
              <a:ea typeface="Ubuntu"/>
              <a:cs typeface="Ubuntu"/>
              <a:sym typeface="Ubuntu"/>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6" name="Shape 246"/>
        <p:cNvGrpSpPr/>
        <p:nvPr/>
      </p:nvGrpSpPr>
      <p:grpSpPr>
        <a:xfrm>
          <a:off x="0" y="0"/>
          <a:ext cx="0" cy="0"/>
          <a:chOff x="0" y="0"/>
          <a:chExt cx="0" cy="0"/>
        </a:xfrm>
      </p:grpSpPr>
      <p:pic>
        <p:nvPicPr>
          <p:cNvPr id="247" name="Google Shape;247;p40"/>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248" name="Google Shape;248;p40"/>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249" name="Google Shape;249;p40"/>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250" name="Google Shape;250;p40"/>
          <p:cNvSpPr txBox="1"/>
          <p:nvPr/>
        </p:nvSpPr>
        <p:spPr>
          <a:xfrm>
            <a:off x="578458" y="397102"/>
            <a:ext cx="514648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Funciones</a:t>
            </a:r>
            <a:endParaRPr b="0" i="0" sz="1400" u="none" cap="none" strike="noStrike">
              <a:solidFill>
                <a:schemeClr val="lt1"/>
              </a:solidFill>
              <a:latin typeface="Arial"/>
              <a:ea typeface="Arial"/>
              <a:cs typeface="Arial"/>
              <a:sym typeface="Arial"/>
            </a:endParaRPr>
          </a:p>
        </p:txBody>
      </p:sp>
      <p:sp>
        <p:nvSpPr>
          <p:cNvPr id="251" name="Google Shape;251;p40"/>
          <p:cNvSpPr txBox="1"/>
          <p:nvPr/>
        </p:nvSpPr>
        <p:spPr>
          <a:xfrm>
            <a:off x="578458" y="966448"/>
            <a:ext cx="307914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Ubuntu"/>
                <a:ea typeface="Ubuntu"/>
                <a:cs typeface="Ubuntu"/>
                <a:sym typeface="Ubuntu"/>
              </a:rPr>
              <a:t>Callbacks</a:t>
            </a:r>
            <a:endParaRPr b="0" i="0" sz="2000" u="none" cap="none" strike="noStrike">
              <a:solidFill>
                <a:schemeClr val="lt1"/>
              </a:solidFill>
              <a:latin typeface="Ubuntu"/>
              <a:ea typeface="Ubuntu"/>
              <a:cs typeface="Ubuntu"/>
              <a:sym typeface="Ubuntu"/>
            </a:endParaRPr>
          </a:p>
        </p:txBody>
      </p:sp>
      <p:pic>
        <p:nvPicPr>
          <p:cNvPr id="252" name="Google Shape;252;p40"/>
          <p:cNvPicPr preferRelativeResize="0"/>
          <p:nvPr/>
        </p:nvPicPr>
        <p:blipFill rotWithShape="1">
          <a:blip r:embed="rId6">
            <a:alphaModFix/>
          </a:blip>
          <a:srcRect b="0" l="0" r="0" t="0"/>
          <a:stretch/>
        </p:blipFill>
        <p:spPr>
          <a:xfrm>
            <a:off x="3103141" y="1348973"/>
            <a:ext cx="5985718" cy="490430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pic>
        <p:nvPicPr>
          <p:cNvPr id="257" name="Google Shape;257;p41"/>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258" name="Google Shape;258;p41"/>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259" name="Google Shape;259;p41"/>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260" name="Google Shape;260;p41"/>
          <p:cNvSpPr txBox="1"/>
          <p:nvPr/>
        </p:nvSpPr>
        <p:spPr>
          <a:xfrm>
            <a:off x="578458" y="397102"/>
            <a:ext cx="514648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Funciones</a:t>
            </a:r>
            <a:endParaRPr b="0" i="0" sz="1400" u="none" cap="none" strike="noStrike">
              <a:solidFill>
                <a:schemeClr val="lt1"/>
              </a:solidFill>
              <a:latin typeface="Arial"/>
              <a:ea typeface="Arial"/>
              <a:cs typeface="Arial"/>
              <a:sym typeface="Arial"/>
            </a:endParaRPr>
          </a:p>
        </p:txBody>
      </p:sp>
      <p:sp>
        <p:nvSpPr>
          <p:cNvPr id="261" name="Google Shape;261;p41"/>
          <p:cNvSpPr txBox="1"/>
          <p:nvPr/>
        </p:nvSpPr>
        <p:spPr>
          <a:xfrm>
            <a:off x="578458" y="966448"/>
            <a:ext cx="378252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Ubuntu"/>
                <a:ea typeface="Ubuntu"/>
                <a:cs typeface="Ubuntu"/>
                <a:sym typeface="Ubuntu"/>
              </a:rPr>
              <a:t>Funciones autoejecutables</a:t>
            </a:r>
            <a:endParaRPr b="0" i="0" sz="1400" u="none" cap="none" strike="noStrike">
              <a:solidFill>
                <a:srgbClr val="000000"/>
              </a:solidFill>
              <a:latin typeface="Arial"/>
              <a:ea typeface="Arial"/>
              <a:cs typeface="Arial"/>
              <a:sym typeface="Arial"/>
            </a:endParaRPr>
          </a:p>
        </p:txBody>
      </p:sp>
      <p:pic>
        <p:nvPicPr>
          <p:cNvPr id="262" name="Google Shape;262;p41"/>
          <p:cNvPicPr preferRelativeResize="0"/>
          <p:nvPr/>
        </p:nvPicPr>
        <p:blipFill rotWithShape="1">
          <a:blip r:embed="rId6">
            <a:alphaModFix/>
          </a:blip>
          <a:srcRect b="0" l="0" r="0" t="0"/>
          <a:stretch/>
        </p:blipFill>
        <p:spPr>
          <a:xfrm>
            <a:off x="3151698" y="1454481"/>
            <a:ext cx="5907798" cy="344346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 name="Shape 266"/>
        <p:cNvGrpSpPr/>
        <p:nvPr/>
      </p:nvGrpSpPr>
      <p:grpSpPr>
        <a:xfrm>
          <a:off x="0" y="0"/>
          <a:ext cx="0" cy="0"/>
          <a:chOff x="0" y="0"/>
          <a:chExt cx="0" cy="0"/>
        </a:xfrm>
      </p:grpSpPr>
      <p:pic>
        <p:nvPicPr>
          <p:cNvPr id="267" name="Google Shape;267;p42"/>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268" name="Google Shape;268;p42"/>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269" name="Google Shape;269;p42"/>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270" name="Google Shape;270;p42"/>
          <p:cNvSpPr txBox="1"/>
          <p:nvPr/>
        </p:nvSpPr>
        <p:spPr>
          <a:xfrm>
            <a:off x="578458" y="397102"/>
            <a:ext cx="514648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Funciones</a:t>
            </a:r>
            <a:endParaRPr b="0" i="0" sz="1400" u="none" cap="none" strike="noStrike">
              <a:solidFill>
                <a:schemeClr val="lt1"/>
              </a:solidFill>
              <a:latin typeface="Arial"/>
              <a:ea typeface="Arial"/>
              <a:cs typeface="Arial"/>
              <a:sym typeface="Arial"/>
            </a:endParaRPr>
          </a:p>
        </p:txBody>
      </p:sp>
      <p:sp>
        <p:nvSpPr>
          <p:cNvPr id="271" name="Google Shape;271;p42"/>
          <p:cNvSpPr txBox="1"/>
          <p:nvPr/>
        </p:nvSpPr>
        <p:spPr>
          <a:xfrm>
            <a:off x="578458" y="966448"/>
            <a:ext cx="378252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Ubuntu"/>
                <a:ea typeface="Ubuntu"/>
                <a:cs typeface="Ubuntu"/>
                <a:sym typeface="Ubuntu"/>
              </a:rPr>
              <a:t>Funciones autoejecutables</a:t>
            </a:r>
            <a:endParaRPr b="0" i="0" sz="1400" u="none" cap="none" strike="noStrike">
              <a:solidFill>
                <a:srgbClr val="000000"/>
              </a:solidFill>
              <a:latin typeface="Arial"/>
              <a:ea typeface="Arial"/>
              <a:cs typeface="Arial"/>
              <a:sym typeface="Arial"/>
            </a:endParaRPr>
          </a:p>
        </p:txBody>
      </p:sp>
      <p:pic>
        <p:nvPicPr>
          <p:cNvPr id="272" name="Google Shape;272;p42"/>
          <p:cNvPicPr preferRelativeResize="0"/>
          <p:nvPr/>
        </p:nvPicPr>
        <p:blipFill rotWithShape="1">
          <a:blip r:embed="rId6">
            <a:alphaModFix/>
          </a:blip>
          <a:srcRect b="0" l="0" r="0" t="0"/>
          <a:stretch/>
        </p:blipFill>
        <p:spPr>
          <a:xfrm>
            <a:off x="4360985" y="3294792"/>
            <a:ext cx="4721578" cy="2366953"/>
          </a:xfrm>
          <a:prstGeom prst="rect">
            <a:avLst/>
          </a:prstGeom>
          <a:noFill/>
          <a:ln>
            <a:noFill/>
          </a:ln>
        </p:spPr>
      </p:pic>
      <p:sp>
        <p:nvSpPr>
          <p:cNvPr id="273" name="Google Shape;273;p42"/>
          <p:cNvSpPr txBox="1"/>
          <p:nvPr/>
        </p:nvSpPr>
        <p:spPr>
          <a:xfrm>
            <a:off x="578459" y="1196255"/>
            <a:ext cx="11035084" cy="181588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0" i="0" lang="es-CO" sz="2800" u="none" cap="none" strike="noStrike">
                <a:solidFill>
                  <a:srgbClr val="181E4B"/>
                </a:solidFill>
                <a:latin typeface="Ubuntu"/>
                <a:ea typeface="Ubuntu"/>
                <a:cs typeface="Ubuntu"/>
                <a:sym typeface="Ubuntu"/>
              </a:rPr>
              <a:t>Ten en cuenta, que si la función autoejecutable devuelve algún valor con return, a diferencia de las funciones por expresión, en este caso lo que se almacena en la variable es el valor que devuelve la función autoejecutada.</a:t>
            </a:r>
            <a:endParaRPr b="0" i="0" sz="2800" u="none" cap="none" strike="noStrike">
              <a:solidFill>
                <a:srgbClr val="181E4B"/>
              </a:solidFill>
              <a:latin typeface="Ubuntu"/>
              <a:ea typeface="Ubuntu"/>
              <a:cs typeface="Ubuntu"/>
              <a:sym typeface="Ubuntu"/>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2"/>
          <p:cNvPicPr preferRelativeResize="0"/>
          <p:nvPr/>
        </p:nvPicPr>
        <p:blipFill rotWithShape="1">
          <a:blip r:embed="rId3">
            <a:alphaModFix/>
          </a:blip>
          <a:srcRect b="0" l="0" r="0" t="0"/>
          <a:stretch/>
        </p:blipFill>
        <p:spPr>
          <a:xfrm>
            <a:off x="0" y="0"/>
            <a:ext cx="12222178" cy="6858000"/>
          </a:xfrm>
          <a:prstGeom prst="rect">
            <a:avLst/>
          </a:prstGeom>
          <a:noFill/>
          <a:ln>
            <a:noFill/>
          </a:ln>
        </p:spPr>
      </p:pic>
      <p:pic>
        <p:nvPicPr>
          <p:cNvPr id="91" name="Google Shape;91;p2"/>
          <p:cNvPicPr preferRelativeResize="0"/>
          <p:nvPr/>
        </p:nvPicPr>
        <p:blipFill rotWithShape="1">
          <a:blip r:embed="rId4">
            <a:alphaModFix/>
          </a:blip>
          <a:srcRect b="0" l="0" r="7310" t="0"/>
          <a:stretch/>
        </p:blipFill>
        <p:spPr>
          <a:xfrm flipH="1">
            <a:off x="413" y="0"/>
            <a:ext cx="9293215" cy="6858000"/>
          </a:xfrm>
          <a:prstGeom prst="rect">
            <a:avLst/>
          </a:prstGeom>
          <a:noFill/>
          <a:ln>
            <a:noFill/>
          </a:ln>
        </p:spPr>
      </p:pic>
      <p:pic>
        <p:nvPicPr>
          <p:cNvPr id="92" name="Google Shape;92;p2"/>
          <p:cNvPicPr preferRelativeResize="0"/>
          <p:nvPr/>
        </p:nvPicPr>
        <p:blipFill rotWithShape="1">
          <a:blip r:embed="rId5">
            <a:alphaModFix/>
          </a:blip>
          <a:srcRect b="0" l="0" r="0" t="0"/>
          <a:stretch/>
        </p:blipFill>
        <p:spPr>
          <a:xfrm>
            <a:off x="6139505" y="4668520"/>
            <a:ext cx="3330258" cy="1411500"/>
          </a:xfrm>
          <a:prstGeom prst="rect">
            <a:avLst/>
          </a:prstGeom>
          <a:noFill/>
          <a:ln>
            <a:noFill/>
          </a:ln>
        </p:spPr>
      </p:pic>
      <p:sp>
        <p:nvSpPr>
          <p:cNvPr id="93" name="Google Shape;93;p2"/>
          <p:cNvSpPr txBox="1"/>
          <p:nvPr/>
        </p:nvSpPr>
        <p:spPr>
          <a:xfrm>
            <a:off x="6868162" y="3035810"/>
            <a:ext cx="2834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 name="Google Shape;94;p2"/>
          <p:cNvPicPr preferRelativeResize="0"/>
          <p:nvPr/>
        </p:nvPicPr>
        <p:blipFill rotWithShape="1">
          <a:blip r:embed="rId6">
            <a:alphaModFix/>
          </a:blip>
          <a:srcRect b="0" l="0" r="0" t="0"/>
          <a:stretch/>
        </p:blipFill>
        <p:spPr>
          <a:xfrm>
            <a:off x="11039707" y="397102"/>
            <a:ext cx="724829" cy="208823"/>
          </a:xfrm>
          <a:prstGeom prst="rect">
            <a:avLst/>
          </a:prstGeom>
          <a:noFill/>
          <a:ln>
            <a:noFill/>
          </a:ln>
        </p:spPr>
      </p:pic>
      <p:pic>
        <p:nvPicPr>
          <p:cNvPr descr="Imagen de la pantalla de un celular con la imagen de una caricatura&#10;&#10;Descripción generada automáticamente con confianza baja" id="95" name="Google Shape;95;p2"/>
          <p:cNvPicPr preferRelativeResize="0"/>
          <p:nvPr/>
        </p:nvPicPr>
        <p:blipFill rotWithShape="1">
          <a:blip r:embed="rId7">
            <a:alphaModFix/>
          </a:blip>
          <a:srcRect b="0" l="0" r="0" t="0"/>
          <a:stretch/>
        </p:blipFill>
        <p:spPr>
          <a:xfrm flipH="1">
            <a:off x="543156" y="2374118"/>
            <a:ext cx="5053608" cy="4333337"/>
          </a:xfrm>
          <a:prstGeom prst="rect">
            <a:avLst/>
          </a:prstGeom>
          <a:noFill/>
          <a:ln>
            <a:noFill/>
          </a:ln>
        </p:spPr>
      </p:pic>
      <p:sp>
        <p:nvSpPr>
          <p:cNvPr id="96" name="Google Shape;96;p2"/>
          <p:cNvSpPr txBox="1"/>
          <p:nvPr/>
        </p:nvSpPr>
        <p:spPr>
          <a:xfrm>
            <a:off x="266959" y="777980"/>
            <a:ext cx="10104325" cy="9848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Introducción a Java Script</a:t>
            </a:r>
            <a:br>
              <a:rPr b="1" i="0" lang="es-CO" sz="4400" u="none" cap="none" strike="noStrike">
                <a:solidFill>
                  <a:schemeClr val="lt1"/>
                </a:solidFill>
                <a:latin typeface="Ubuntu"/>
                <a:ea typeface="Ubuntu"/>
                <a:cs typeface="Ubuntu"/>
                <a:sym typeface="Ubuntu"/>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7" name="Shape 277"/>
        <p:cNvGrpSpPr/>
        <p:nvPr/>
      </p:nvGrpSpPr>
      <p:grpSpPr>
        <a:xfrm>
          <a:off x="0" y="0"/>
          <a:ext cx="0" cy="0"/>
          <a:chOff x="0" y="0"/>
          <a:chExt cx="0" cy="0"/>
        </a:xfrm>
      </p:grpSpPr>
      <p:pic>
        <p:nvPicPr>
          <p:cNvPr id="278" name="Google Shape;278;p43"/>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279" name="Google Shape;279;p43"/>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280" name="Google Shape;280;p43"/>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281" name="Google Shape;281;p43"/>
          <p:cNvSpPr txBox="1"/>
          <p:nvPr/>
        </p:nvSpPr>
        <p:spPr>
          <a:xfrm>
            <a:off x="578458" y="397102"/>
            <a:ext cx="514648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Funciones</a:t>
            </a:r>
            <a:endParaRPr b="0" i="0" sz="1400" u="none" cap="none" strike="noStrike">
              <a:solidFill>
                <a:schemeClr val="lt1"/>
              </a:solidFill>
              <a:latin typeface="Arial"/>
              <a:ea typeface="Arial"/>
              <a:cs typeface="Arial"/>
              <a:sym typeface="Arial"/>
            </a:endParaRPr>
          </a:p>
        </p:txBody>
      </p:sp>
      <p:sp>
        <p:nvSpPr>
          <p:cNvPr id="282" name="Google Shape;282;p43"/>
          <p:cNvSpPr txBox="1"/>
          <p:nvPr/>
        </p:nvSpPr>
        <p:spPr>
          <a:xfrm>
            <a:off x="578458" y="966448"/>
            <a:ext cx="378252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Ubuntu"/>
                <a:ea typeface="Ubuntu"/>
                <a:cs typeface="Ubuntu"/>
                <a:sym typeface="Ubuntu"/>
              </a:rPr>
              <a:t>Clausuras</a:t>
            </a:r>
            <a:endParaRPr b="0" i="0" sz="1400" u="none" cap="none" strike="noStrike">
              <a:solidFill>
                <a:srgbClr val="000000"/>
              </a:solidFill>
              <a:latin typeface="Arial"/>
              <a:ea typeface="Arial"/>
              <a:cs typeface="Arial"/>
              <a:sym typeface="Arial"/>
            </a:endParaRPr>
          </a:p>
        </p:txBody>
      </p:sp>
      <p:pic>
        <p:nvPicPr>
          <p:cNvPr id="283" name="Google Shape;283;p43"/>
          <p:cNvPicPr preferRelativeResize="0"/>
          <p:nvPr/>
        </p:nvPicPr>
        <p:blipFill rotWithShape="1">
          <a:blip r:embed="rId6">
            <a:alphaModFix/>
          </a:blip>
          <a:srcRect b="0" l="0" r="0" t="0"/>
          <a:stretch/>
        </p:blipFill>
        <p:spPr>
          <a:xfrm>
            <a:off x="4808051" y="2293027"/>
            <a:ext cx="3025402" cy="3025402"/>
          </a:xfrm>
          <a:prstGeom prst="rect">
            <a:avLst/>
          </a:prstGeom>
          <a:noFill/>
          <a:ln>
            <a:noFill/>
          </a:ln>
        </p:spPr>
      </p:pic>
      <p:sp>
        <p:nvSpPr>
          <p:cNvPr id="284" name="Google Shape;284;p43"/>
          <p:cNvSpPr txBox="1"/>
          <p:nvPr/>
        </p:nvSpPr>
        <p:spPr>
          <a:xfrm>
            <a:off x="578458" y="1369697"/>
            <a:ext cx="11484588"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181E4B"/>
                </a:solidFill>
                <a:latin typeface="Ubuntu"/>
                <a:ea typeface="Ubuntu"/>
                <a:cs typeface="Ubuntu"/>
                <a:sym typeface="Ubuntu"/>
              </a:rPr>
              <a:t>Las </a:t>
            </a:r>
            <a:r>
              <a:rPr b="1" i="0" lang="es-CO" sz="1800" u="none" cap="none" strike="noStrike">
                <a:solidFill>
                  <a:srgbClr val="181E4B"/>
                </a:solidFill>
                <a:latin typeface="Ubuntu"/>
                <a:ea typeface="Ubuntu"/>
                <a:cs typeface="Ubuntu"/>
                <a:sym typeface="Ubuntu"/>
              </a:rPr>
              <a:t>clausuras</a:t>
            </a:r>
            <a:r>
              <a:rPr b="0" i="0" lang="es-CO" sz="1800" u="none" cap="none" strike="noStrike">
                <a:solidFill>
                  <a:srgbClr val="181E4B"/>
                </a:solidFill>
                <a:latin typeface="Ubuntu"/>
                <a:ea typeface="Ubuntu"/>
                <a:cs typeface="Ubuntu"/>
                <a:sym typeface="Ubuntu"/>
              </a:rPr>
              <a:t> o cierres, es un concepto relacionado con las funciones y los ámbitos que suele costar comprender cuando se empieza en Javascript. Es importante tener las bases de funciones claras hasta este punto, lo que permitirá entender las bases de una clausura.</a:t>
            </a:r>
            <a:endParaRPr b="0" i="0" sz="1800" u="none" cap="none" strike="noStrike">
              <a:solidFill>
                <a:srgbClr val="181E4B"/>
              </a:solidFill>
              <a:latin typeface="Ubuntu"/>
              <a:ea typeface="Ubuntu"/>
              <a:cs typeface="Ubuntu"/>
              <a:sym typeface="Ubuntu"/>
            </a:endParaRPr>
          </a:p>
        </p:txBody>
      </p:sp>
      <p:sp>
        <p:nvSpPr>
          <p:cNvPr id="285" name="Google Shape;285;p43"/>
          <p:cNvSpPr txBox="1"/>
          <p:nvPr/>
        </p:nvSpPr>
        <p:spPr>
          <a:xfrm>
            <a:off x="578458" y="5306945"/>
            <a:ext cx="11186078"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181E4B"/>
                </a:solidFill>
                <a:latin typeface="Ubuntu"/>
                <a:ea typeface="Ubuntu"/>
                <a:cs typeface="Ubuntu"/>
                <a:sym typeface="Ubuntu"/>
              </a:rPr>
              <a:t>Tenemos una función anónima que es también una función autoejecutable. Aunque parece una función por expresión, no lo es, ya que la variable</a:t>
            </a:r>
            <a:r>
              <a:rPr b="0" i="0" lang="es-CO" sz="1800" u="none" cap="none" strike="noStrike">
                <a:solidFill>
                  <a:srgbClr val="181E4B"/>
                </a:solidFill>
                <a:highlight>
                  <a:srgbClr val="FF00FF"/>
                </a:highlight>
                <a:latin typeface="Ubuntu"/>
                <a:ea typeface="Ubuntu"/>
                <a:cs typeface="Ubuntu"/>
                <a:sym typeface="Ubuntu"/>
              </a:rPr>
              <a:t> incr </a:t>
            </a:r>
            <a:r>
              <a:rPr b="0" i="0" lang="es-CO" sz="1800" u="none" cap="none" strike="noStrike">
                <a:solidFill>
                  <a:srgbClr val="181E4B"/>
                </a:solidFill>
                <a:latin typeface="Ubuntu"/>
                <a:ea typeface="Ubuntu"/>
                <a:cs typeface="Ubuntu"/>
                <a:sym typeface="Ubuntu"/>
              </a:rPr>
              <a:t>está guardando lo que devuelve la función anónima autoejecutable, que a su vez, es otra función diferente.</a:t>
            </a:r>
            <a:endParaRPr b="0" i="0" sz="1800" u="none" cap="none" strike="noStrike">
              <a:solidFill>
                <a:srgbClr val="181E4B"/>
              </a:solidFill>
              <a:latin typeface="Ubuntu"/>
              <a:ea typeface="Ubuntu"/>
              <a:cs typeface="Ubuntu"/>
              <a:sym typeface="Ubuntu"/>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9" name="Shape 289"/>
        <p:cNvGrpSpPr/>
        <p:nvPr/>
      </p:nvGrpSpPr>
      <p:grpSpPr>
        <a:xfrm>
          <a:off x="0" y="0"/>
          <a:ext cx="0" cy="0"/>
          <a:chOff x="0" y="0"/>
          <a:chExt cx="0" cy="0"/>
        </a:xfrm>
      </p:grpSpPr>
      <p:pic>
        <p:nvPicPr>
          <p:cNvPr id="290" name="Google Shape;290;p44"/>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291" name="Google Shape;291;p44"/>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292" name="Google Shape;292;p44"/>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293" name="Google Shape;293;p44"/>
          <p:cNvSpPr txBox="1"/>
          <p:nvPr/>
        </p:nvSpPr>
        <p:spPr>
          <a:xfrm>
            <a:off x="578458" y="397102"/>
            <a:ext cx="6402634"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b="0" i="0" sz="1400" u="none" cap="none" strike="noStrike">
              <a:solidFill>
                <a:schemeClr val="lt1"/>
              </a:solidFill>
              <a:latin typeface="Arial"/>
              <a:ea typeface="Arial"/>
              <a:cs typeface="Arial"/>
              <a:sym typeface="Arial"/>
            </a:endParaRPr>
          </a:p>
        </p:txBody>
      </p:sp>
      <p:sp>
        <p:nvSpPr>
          <p:cNvPr id="294" name="Google Shape;294;p44"/>
          <p:cNvSpPr txBox="1"/>
          <p:nvPr/>
        </p:nvSpPr>
        <p:spPr>
          <a:xfrm>
            <a:off x="578458" y="966448"/>
            <a:ext cx="307914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Ubuntu"/>
              <a:ea typeface="Ubuntu"/>
              <a:cs typeface="Ubuntu"/>
              <a:sym typeface="Ubuntu"/>
            </a:endParaRPr>
          </a:p>
        </p:txBody>
      </p:sp>
      <p:sp>
        <p:nvSpPr>
          <p:cNvPr id="295" name="Google Shape;295;p44"/>
          <p:cNvSpPr txBox="1"/>
          <p:nvPr/>
        </p:nvSpPr>
        <p:spPr>
          <a:xfrm>
            <a:off x="578458" y="966448"/>
            <a:ext cx="378252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Ubuntu"/>
                <a:ea typeface="Ubuntu"/>
                <a:cs typeface="Ubuntu"/>
                <a:sym typeface="Ubuntu"/>
              </a:rPr>
              <a:t>Aritméticos</a:t>
            </a:r>
            <a:endParaRPr b="0" i="0" sz="1400" u="none" cap="none" strike="noStrike">
              <a:solidFill>
                <a:srgbClr val="000000"/>
              </a:solidFill>
              <a:latin typeface="Arial"/>
              <a:ea typeface="Arial"/>
              <a:cs typeface="Arial"/>
              <a:sym typeface="Arial"/>
            </a:endParaRPr>
          </a:p>
        </p:txBody>
      </p:sp>
      <p:graphicFrame>
        <p:nvGraphicFramePr>
          <p:cNvPr id="296" name="Google Shape;296;p44"/>
          <p:cNvGraphicFramePr/>
          <p:nvPr/>
        </p:nvGraphicFramePr>
        <p:xfrm>
          <a:off x="2032000" y="1688069"/>
          <a:ext cx="3000000" cy="3000000"/>
        </p:xfrm>
        <a:graphic>
          <a:graphicData uri="http://schemas.openxmlformats.org/drawingml/2006/table">
            <a:tbl>
              <a:tblPr bandRow="1" firstRow="1">
                <a:noFill/>
                <a:tableStyleId>{16D6ADB1-0202-4071-995A-D8967813927A}</a:tableStyleId>
              </a:tblPr>
              <a:tblGrid>
                <a:gridCol w="2709325"/>
                <a:gridCol w="2709325"/>
                <a:gridCol w="2709325"/>
              </a:tblGrid>
              <a:tr h="37085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solidFill>
                            <a:srgbClr val="FFFFFF"/>
                          </a:solidFill>
                          <a:latin typeface="Ubuntu"/>
                          <a:ea typeface="Ubuntu"/>
                          <a:cs typeface="Ubuntu"/>
                          <a:sym typeface="Ubuntu"/>
                        </a:rPr>
                        <a:t>Nombre</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solidFill>
                            <a:srgbClr val="FFFFFF"/>
                          </a:solidFill>
                          <a:latin typeface="Ubuntu"/>
                          <a:ea typeface="Ubuntu"/>
                          <a:cs typeface="Ubuntu"/>
                          <a:sym typeface="Ubuntu"/>
                        </a:rPr>
                        <a:t>Operador</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solidFill>
                            <a:srgbClr val="FFFFFF"/>
                          </a:solidFill>
                          <a:latin typeface="Ubuntu"/>
                          <a:ea typeface="Ubuntu"/>
                          <a:cs typeface="Ubuntu"/>
                          <a:sym typeface="Ubuntu"/>
                        </a:rPr>
                        <a:t>Descripción</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Suma</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a +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Suma el valor de a al valor de b.</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Resta</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a -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Resta el valor de b al valor de a.</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Multiplicación</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a *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Multiplica el valor de a por el valor de b.</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División</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a /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Divide el valor de a entre el valor de b.</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Módulo</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a %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Devuelve el resto de la división de a entre b.</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Exponenciación</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a **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Eleva a a la potencia de b, es decir, a</a:t>
                      </a:r>
                      <a:r>
                        <a:rPr baseline="30000" lang="es-CO" sz="1400" u="none" cap="none" strike="noStrike">
                          <a:latin typeface="Ubuntu"/>
                          <a:ea typeface="Ubuntu"/>
                          <a:cs typeface="Ubuntu"/>
                          <a:sym typeface="Ubuntu"/>
                        </a:rPr>
                        <a:t>b</a:t>
                      </a:r>
                      <a:r>
                        <a:rPr lang="es-CO" sz="1400" u="none" cap="none" strike="noStrike">
                          <a:latin typeface="Ubuntu"/>
                          <a:ea typeface="Ubuntu"/>
                          <a:cs typeface="Ubuntu"/>
                          <a:sym typeface="Ubuntu"/>
                        </a:rPr>
                        <a:t>. Equivalente a Math.pow(a, b).</a:t>
                      </a:r>
                      <a:endParaRPr sz="1400" u="none" cap="none" strike="noStrike"/>
                    </a:p>
                  </a:txBody>
                  <a:tcPr marT="60950" marB="60950" marR="60950" marL="60950" anchor="ct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0" name="Shape 300"/>
        <p:cNvGrpSpPr/>
        <p:nvPr/>
      </p:nvGrpSpPr>
      <p:grpSpPr>
        <a:xfrm>
          <a:off x="0" y="0"/>
          <a:ext cx="0" cy="0"/>
          <a:chOff x="0" y="0"/>
          <a:chExt cx="0" cy="0"/>
        </a:xfrm>
      </p:grpSpPr>
      <p:pic>
        <p:nvPicPr>
          <p:cNvPr id="301" name="Google Shape;301;p45"/>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302" name="Google Shape;302;p45"/>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303" name="Google Shape;303;p45"/>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304" name="Google Shape;304;p45"/>
          <p:cNvSpPr txBox="1"/>
          <p:nvPr/>
        </p:nvSpPr>
        <p:spPr>
          <a:xfrm>
            <a:off x="578458" y="397102"/>
            <a:ext cx="6402634"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b="0" i="0" sz="1400" u="none" cap="none" strike="noStrike">
              <a:solidFill>
                <a:schemeClr val="lt1"/>
              </a:solidFill>
              <a:latin typeface="Arial"/>
              <a:ea typeface="Arial"/>
              <a:cs typeface="Arial"/>
              <a:sym typeface="Arial"/>
            </a:endParaRPr>
          </a:p>
        </p:txBody>
      </p:sp>
      <p:sp>
        <p:nvSpPr>
          <p:cNvPr id="305" name="Google Shape;305;p45"/>
          <p:cNvSpPr txBox="1"/>
          <p:nvPr/>
        </p:nvSpPr>
        <p:spPr>
          <a:xfrm>
            <a:off x="578458" y="966448"/>
            <a:ext cx="307914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Ubuntu"/>
              <a:ea typeface="Ubuntu"/>
              <a:cs typeface="Ubuntu"/>
              <a:sym typeface="Ubuntu"/>
            </a:endParaRPr>
          </a:p>
        </p:txBody>
      </p:sp>
      <p:sp>
        <p:nvSpPr>
          <p:cNvPr id="306" name="Google Shape;306;p45"/>
          <p:cNvSpPr txBox="1"/>
          <p:nvPr/>
        </p:nvSpPr>
        <p:spPr>
          <a:xfrm>
            <a:off x="578458" y="966448"/>
            <a:ext cx="378252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Ubuntu"/>
                <a:ea typeface="Ubuntu"/>
                <a:cs typeface="Ubuntu"/>
                <a:sym typeface="Ubuntu"/>
              </a:rPr>
              <a:t>Aritméticos</a:t>
            </a:r>
            <a:endParaRPr b="0" i="0" sz="1400" u="none" cap="none" strike="noStrike">
              <a:solidFill>
                <a:srgbClr val="000000"/>
              </a:solidFill>
              <a:latin typeface="Arial"/>
              <a:ea typeface="Arial"/>
              <a:cs typeface="Arial"/>
              <a:sym typeface="Arial"/>
            </a:endParaRPr>
          </a:p>
        </p:txBody>
      </p:sp>
      <p:pic>
        <p:nvPicPr>
          <p:cNvPr id="307" name="Google Shape;307;p45"/>
          <p:cNvPicPr preferRelativeResize="0"/>
          <p:nvPr/>
        </p:nvPicPr>
        <p:blipFill rotWithShape="1">
          <a:blip r:embed="rId6">
            <a:alphaModFix/>
          </a:blip>
          <a:srcRect b="0" l="0" r="0" t="0"/>
          <a:stretch/>
        </p:blipFill>
        <p:spPr>
          <a:xfrm>
            <a:off x="1573138" y="1358180"/>
            <a:ext cx="9045724" cy="537256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1" name="Shape 311"/>
        <p:cNvGrpSpPr/>
        <p:nvPr/>
      </p:nvGrpSpPr>
      <p:grpSpPr>
        <a:xfrm>
          <a:off x="0" y="0"/>
          <a:ext cx="0" cy="0"/>
          <a:chOff x="0" y="0"/>
          <a:chExt cx="0" cy="0"/>
        </a:xfrm>
      </p:grpSpPr>
      <p:pic>
        <p:nvPicPr>
          <p:cNvPr id="312" name="Google Shape;312;p46"/>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313" name="Google Shape;313;p46"/>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314" name="Google Shape;314;p46"/>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315" name="Google Shape;315;p46"/>
          <p:cNvSpPr txBox="1"/>
          <p:nvPr/>
        </p:nvSpPr>
        <p:spPr>
          <a:xfrm>
            <a:off x="578458" y="397102"/>
            <a:ext cx="6402634"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b="0" i="0" sz="1400" u="none" cap="none" strike="noStrike">
              <a:solidFill>
                <a:schemeClr val="lt1"/>
              </a:solidFill>
              <a:latin typeface="Arial"/>
              <a:ea typeface="Arial"/>
              <a:cs typeface="Arial"/>
              <a:sym typeface="Arial"/>
            </a:endParaRPr>
          </a:p>
        </p:txBody>
      </p:sp>
      <p:sp>
        <p:nvSpPr>
          <p:cNvPr id="316" name="Google Shape;316;p46"/>
          <p:cNvSpPr txBox="1"/>
          <p:nvPr/>
        </p:nvSpPr>
        <p:spPr>
          <a:xfrm>
            <a:off x="578458" y="966448"/>
            <a:ext cx="307914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Ubuntu"/>
              <a:ea typeface="Ubuntu"/>
              <a:cs typeface="Ubuntu"/>
              <a:sym typeface="Ubuntu"/>
            </a:endParaRPr>
          </a:p>
        </p:txBody>
      </p:sp>
      <p:sp>
        <p:nvSpPr>
          <p:cNvPr id="317" name="Google Shape;317;p46"/>
          <p:cNvSpPr txBox="1"/>
          <p:nvPr/>
        </p:nvSpPr>
        <p:spPr>
          <a:xfrm>
            <a:off x="578458" y="966448"/>
            <a:ext cx="378252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Ubuntu"/>
                <a:ea typeface="Ubuntu"/>
                <a:cs typeface="Ubuntu"/>
                <a:sym typeface="Ubuntu"/>
              </a:rPr>
              <a:t>Operador módulo</a:t>
            </a:r>
            <a:endParaRPr b="0" i="0" sz="1400" u="none" cap="none" strike="noStrike">
              <a:solidFill>
                <a:srgbClr val="000000"/>
              </a:solidFill>
              <a:latin typeface="Arial"/>
              <a:ea typeface="Arial"/>
              <a:cs typeface="Arial"/>
              <a:sym typeface="Arial"/>
            </a:endParaRPr>
          </a:p>
        </p:txBody>
      </p:sp>
      <p:pic>
        <p:nvPicPr>
          <p:cNvPr id="318" name="Google Shape;318;p46"/>
          <p:cNvPicPr preferRelativeResize="0"/>
          <p:nvPr/>
        </p:nvPicPr>
        <p:blipFill rotWithShape="1">
          <a:blip r:embed="rId6">
            <a:alphaModFix/>
          </a:blip>
          <a:srcRect b="0" l="0" r="0" t="0"/>
          <a:stretch/>
        </p:blipFill>
        <p:spPr>
          <a:xfrm>
            <a:off x="2770725" y="1682325"/>
            <a:ext cx="6999108" cy="2461225"/>
          </a:xfrm>
          <a:prstGeom prst="rect">
            <a:avLst/>
          </a:prstGeom>
          <a:noFill/>
          <a:ln>
            <a:noFill/>
          </a:ln>
        </p:spPr>
      </p:pic>
      <p:pic>
        <p:nvPicPr>
          <p:cNvPr id="319" name="Google Shape;319;p46"/>
          <p:cNvPicPr preferRelativeResize="0"/>
          <p:nvPr/>
        </p:nvPicPr>
        <p:blipFill rotWithShape="1">
          <a:blip r:embed="rId7">
            <a:alphaModFix/>
          </a:blip>
          <a:srcRect b="0" l="0" r="0" t="0"/>
          <a:stretch/>
        </p:blipFill>
        <p:spPr>
          <a:xfrm>
            <a:off x="5720979" y="4145927"/>
            <a:ext cx="646497" cy="2461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3" name="Shape 323"/>
        <p:cNvGrpSpPr/>
        <p:nvPr/>
      </p:nvGrpSpPr>
      <p:grpSpPr>
        <a:xfrm>
          <a:off x="0" y="0"/>
          <a:ext cx="0" cy="0"/>
          <a:chOff x="0" y="0"/>
          <a:chExt cx="0" cy="0"/>
        </a:xfrm>
      </p:grpSpPr>
      <p:pic>
        <p:nvPicPr>
          <p:cNvPr id="324" name="Google Shape;324;p47"/>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325" name="Google Shape;325;p47"/>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326" name="Google Shape;326;p47"/>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327" name="Google Shape;327;p47"/>
          <p:cNvSpPr txBox="1"/>
          <p:nvPr/>
        </p:nvSpPr>
        <p:spPr>
          <a:xfrm>
            <a:off x="578458" y="326764"/>
            <a:ext cx="5716834"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b="0" i="0" sz="1400" u="none" cap="none" strike="noStrike">
              <a:solidFill>
                <a:schemeClr val="lt1"/>
              </a:solidFill>
              <a:latin typeface="Arial"/>
              <a:ea typeface="Arial"/>
              <a:cs typeface="Arial"/>
              <a:sym typeface="Arial"/>
            </a:endParaRPr>
          </a:p>
        </p:txBody>
      </p:sp>
      <p:sp>
        <p:nvSpPr>
          <p:cNvPr id="328" name="Google Shape;328;p47"/>
          <p:cNvSpPr txBox="1"/>
          <p:nvPr/>
        </p:nvSpPr>
        <p:spPr>
          <a:xfrm>
            <a:off x="578458" y="966448"/>
            <a:ext cx="520688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Ubuntu"/>
                <a:ea typeface="Ubuntu"/>
                <a:cs typeface="Ubuntu"/>
                <a:sym typeface="Ubuntu"/>
              </a:rPr>
              <a:t>Operador de exponenciación</a:t>
            </a:r>
            <a:endParaRPr b="0" i="0" sz="1400" u="none" cap="none" strike="noStrike">
              <a:solidFill>
                <a:srgbClr val="000000"/>
              </a:solidFill>
              <a:latin typeface="Arial"/>
              <a:ea typeface="Arial"/>
              <a:cs typeface="Arial"/>
              <a:sym typeface="Arial"/>
            </a:endParaRPr>
          </a:p>
        </p:txBody>
      </p:sp>
      <p:pic>
        <p:nvPicPr>
          <p:cNvPr id="329" name="Google Shape;329;p47"/>
          <p:cNvPicPr preferRelativeResize="0"/>
          <p:nvPr/>
        </p:nvPicPr>
        <p:blipFill rotWithShape="1">
          <a:blip r:embed="rId6">
            <a:alphaModFix/>
          </a:blip>
          <a:srcRect b="0" l="0" r="0" t="0"/>
          <a:stretch/>
        </p:blipFill>
        <p:spPr>
          <a:xfrm>
            <a:off x="2347166" y="2006242"/>
            <a:ext cx="7497668" cy="321328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3" name="Shape 333"/>
        <p:cNvGrpSpPr/>
        <p:nvPr/>
      </p:nvGrpSpPr>
      <p:grpSpPr>
        <a:xfrm>
          <a:off x="0" y="0"/>
          <a:ext cx="0" cy="0"/>
          <a:chOff x="0" y="0"/>
          <a:chExt cx="0" cy="0"/>
        </a:xfrm>
      </p:grpSpPr>
      <p:pic>
        <p:nvPicPr>
          <p:cNvPr id="334" name="Google Shape;334;p48"/>
          <p:cNvPicPr preferRelativeResize="0"/>
          <p:nvPr/>
        </p:nvPicPr>
        <p:blipFill rotWithShape="1">
          <a:blip r:embed="rId3">
            <a:alphaModFix/>
          </a:blip>
          <a:srcRect b="0" l="0" r="79423" t="753"/>
          <a:stretch/>
        </p:blipFill>
        <p:spPr>
          <a:xfrm rot="10800000">
            <a:off x="1" y="1854"/>
            <a:ext cx="8335616" cy="6858000"/>
          </a:xfrm>
          <a:prstGeom prst="rect">
            <a:avLst/>
          </a:prstGeom>
          <a:noFill/>
          <a:ln>
            <a:noFill/>
          </a:ln>
        </p:spPr>
      </p:pic>
      <p:pic>
        <p:nvPicPr>
          <p:cNvPr id="335" name="Google Shape;335;p48"/>
          <p:cNvPicPr preferRelativeResize="0"/>
          <p:nvPr/>
        </p:nvPicPr>
        <p:blipFill rotWithShape="1">
          <a:blip r:embed="rId3">
            <a:alphaModFix/>
          </a:blip>
          <a:srcRect b="0" l="0" r="79423" t="753"/>
          <a:stretch/>
        </p:blipFill>
        <p:spPr>
          <a:xfrm>
            <a:off x="5482791" y="0"/>
            <a:ext cx="6656200" cy="6858000"/>
          </a:xfrm>
          <a:prstGeom prst="rect">
            <a:avLst/>
          </a:prstGeom>
          <a:noFill/>
          <a:ln>
            <a:noFill/>
          </a:ln>
        </p:spPr>
      </p:pic>
      <p:pic>
        <p:nvPicPr>
          <p:cNvPr id="336" name="Google Shape;336;p48"/>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337" name="Google Shape;337;p48"/>
          <p:cNvPicPr preferRelativeResize="0"/>
          <p:nvPr/>
        </p:nvPicPr>
        <p:blipFill rotWithShape="1">
          <a:blip r:embed="rId5">
            <a:alphaModFix/>
          </a:blip>
          <a:srcRect b="0" l="0" r="10996" t="0"/>
          <a:stretch/>
        </p:blipFill>
        <p:spPr>
          <a:xfrm>
            <a:off x="9666501" y="1474459"/>
            <a:ext cx="2625212" cy="5480654"/>
          </a:xfrm>
          <a:prstGeom prst="rect">
            <a:avLst/>
          </a:prstGeom>
          <a:noFill/>
          <a:ln>
            <a:noFill/>
          </a:ln>
        </p:spPr>
      </p:pic>
      <p:sp>
        <p:nvSpPr>
          <p:cNvPr id="338" name="Google Shape;338;p48"/>
          <p:cNvSpPr txBox="1"/>
          <p:nvPr/>
        </p:nvSpPr>
        <p:spPr>
          <a:xfrm>
            <a:off x="578458" y="397102"/>
            <a:ext cx="6656200"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b="0" i="0" sz="1400" u="none" cap="none" strike="noStrike">
              <a:solidFill>
                <a:srgbClr val="000000"/>
              </a:solidFill>
              <a:latin typeface="Arial"/>
              <a:ea typeface="Arial"/>
              <a:cs typeface="Arial"/>
              <a:sym typeface="Arial"/>
            </a:endParaRPr>
          </a:p>
        </p:txBody>
      </p:sp>
      <p:sp>
        <p:nvSpPr>
          <p:cNvPr id="339" name="Google Shape;339;p48"/>
          <p:cNvSpPr txBox="1"/>
          <p:nvPr/>
        </p:nvSpPr>
        <p:spPr>
          <a:xfrm>
            <a:off x="578458" y="966448"/>
            <a:ext cx="490433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Ubuntu"/>
                <a:ea typeface="Ubuntu"/>
                <a:cs typeface="Ubuntu"/>
                <a:sym typeface="Ubuntu"/>
              </a:rPr>
              <a:t>Operadores de asignación</a:t>
            </a:r>
            <a:endParaRPr b="0" i="0" sz="1400" u="none" cap="none" strike="noStrike">
              <a:solidFill>
                <a:srgbClr val="000000"/>
              </a:solidFill>
              <a:latin typeface="Arial"/>
              <a:ea typeface="Arial"/>
              <a:cs typeface="Arial"/>
              <a:sym typeface="Arial"/>
            </a:endParaRPr>
          </a:p>
        </p:txBody>
      </p:sp>
      <p:graphicFrame>
        <p:nvGraphicFramePr>
          <p:cNvPr id="340" name="Google Shape;340;p48"/>
          <p:cNvGraphicFramePr/>
          <p:nvPr/>
        </p:nvGraphicFramePr>
        <p:xfrm>
          <a:off x="2032000" y="1750060"/>
          <a:ext cx="3000000" cy="3000000"/>
        </p:xfrm>
        <a:graphic>
          <a:graphicData uri="http://schemas.openxmlformats.org/drawingml/2006/table">
            <a:tbl>
              <a:tblPr bandRow="1" firstRow="1">
                <a:noFill/>
                <a:tableStyleId>{16D6ADB1-0202-4071-995A-D8967813927A}</a:tableStyleId>
              </a:tblPr>
              <a:tblGrid>
                <a:gridCol w="2709325"/>
                <a:gridCol w="2709325"/>
                <a:gridCol w="2709325"/>
              </a:tblGrid>
              <a:tr h="37085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solidFill>
                            <a:srgbClr val="FFFFFF"/>
                          </a:solidFill>
                          <a:latin typeface="Ubuntu"/>
                          <a:ea typeface="Ubuntu"/>
                          <a:cs typeface="Ubuntu"/>
                          <a:sym typeface="Ubuntu"/>
                        </a:rPr>
                        <a:t>Nombre</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solidFill>
                            <a:srgbClr val="FFFFFF"/>
                          </a:solidFill>
                          <a:latin typeface="Ubuntu"/>
                          <a:ea typeface="Ubuntu"/>
                          <a:cs typeface="Ubuntu"/>
                          <a:sym typeface="Ubuntu"/>
                        </a:rPr>
                        <a:t>Operador</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solidFill>
                            <a:srgbClr val="FFFFFF"/>
                          </a:solidFill>
                          <a:latin typeface="Ubuntu"/>
                          <a:ea typeface="Ubuntu"/>
                          <a:cs typeface="Ubuntu"/>
                          <a:sym typeface="Ubuntu"/>
                        </a:rPr>
                        <a:t>Descripción</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Asignación</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c = a +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Asigna el valor de la parte derecha (</a:t>
                      </a:r>
                      <a:r>
                        <a:rPr b="0" i="0" lang="es-CO" sz="1400" u="none" cap="none" strike="noStrike">
                          <a:latin typeface="Ubuntu"/>
                          <a:ea typeface="Ubuntu"/>
                          <a:cs typeface="Ubuntu"/>
                          <a:sym typeface="Ubuntu"/>
                        </a:rPr>
                        <a:t>en este ejemplo, una suma</a:t>
                      </a:r>
                      <a:r>
                        <a:rPr lang="es-CO" sz="1400" u="none" cap="none" strike="noStrike">
                          <a:latin typeface="Ubuntu"/>
                          <a:ea typeface="Ubuntu"/>
                          <a:cs typeface="Ubuntu"/>
                          <a:sym typeface="Ubuntu"/>
                        </a:rPr>
                        <a:t>) a c.</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Suma y asignación</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a +=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Es equivalente a a = a + b.</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Resta y asignación</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a -=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Es equivalente a a = a - b.</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Multiplicación y asignación</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a *=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Es equivalente a a = a * b.</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División y asignación</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a /=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Es equivalente a a = a / b.</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Módulo y asignación</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a %=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Es equivalente a a = a % b.</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Exponenciación y asignación</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a **=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Es equivalente a a = a ** b.</a:t>
                      </a:r>
                      <a:endParaRPr sz="1400" u="none" cap="none" strike="noStrike"/>
                    </a:p>
                  </a:txBody>
                  <a:tcPr marT="60950" marB="60950" marR="60950" marL="60950" anchor="ct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 name="Shape 344"/>
        <p:cNvGrpSpPr/>
        <p:nvPr/>
      </p:nvGrpSpPr>
      <p:grpSpPr>
        <a:xfrm>
          <a:off x="0" y="0"/>
          <a:ext cx="0" cy="0"/>
          <a:chOff x="0" y="0"/>
          <a:chExt cx="0" cy="0"/>
        </a:xfrm>
      </p:grpSpPr>
      <p:pic>
        <p:nvPicPr>
          <p:cNvPr id="345" name="Google Shape;345;p50"/>
          <p:cNvPicPr preferRelativeResize="0"/>
          <p:nvPr/>
        </p:nvPicPr>
        <p:blipFill rotWithShape="1">
          <a:blip r:embed="rId3">
            <a:alphaModFix/>
          </a:blip>
          <a:srcRect b="0" l="0" r="79423" t="753"/>
          <a:stretch/>
        </p:blipFill>
        <p:spPr>
          <a:xfrm rot="10800000">
            <a:off x="1" y="1854"/>
            <a:ext cx="8335616" cy="6858000"/>
          </a:xfrm>
          <a:prstGeom prst="rect">
            <a:avLst/>
          </a:prstGeom>
          <a:noFill/>
          <a:ln>
            <a:noFill/>
          </a:ln>
        </p:spPr>
      </p:pic>
      <p:pic>
        <p:nvPicPr>
          <p:cNvPr id="346" name="Google Shape;346;p50"/>
          <p:cNvPicPr preferRelativeResize="0"/>
          <p:nvPr/>
        </p:nvPicPr>
        <p:blipFill rotWithShape="1">
          <a:blip r:embed="rId3">
            <a:alphaModFix/>
          </a:blip>
          <a:srcRect b="0" l="0" r="79423" t="753"/>
          <a:stretch/>
        </p:blipFill>
        <p:spPr>
          <a:xfrm>
            <a:off x="5482791" y="0"/>
            <a:ext cx="6656200" cy="6858000"/>
          </a:xfrm>
          <a:prstGeom prst="rect">
            <a:avLst/>
          </a:prstGeom>
          <a:noFill/>
          <a:ln>
            <a:noFill/>
          </a:ln>
        </p:spPr>
      </p:pic>
      <p:pic>
        <p:nvPicPr>
          <p:cNvPr id="347" name="Google Shape;347;p50"/>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348" name="Google Shape;348;p50"/>
          <p:cNvPicPr preferRelativeResize="0"/>
          <p:nvPr/>
        </p:nvPicPr>
        <p:blipFill rotWithShape="1">
          <a:blip r:embed="rId5">
            <a:alphaModFix/>
          </a:blip>
          <a:srcRect b="0" l="0" r="10996" t="0"/>
          <a:stretch/>
        </p:blipFill>
        <p:spPr>
          <a:xfrm>
            <a:off x="9666501" y="1474459"/>
            <a:ext cx="2625212" cy="5480654"/>
          </a:xfrm>
          <a:prstGeom prst="rect">
            <a:avLst/>
          </a:prstGeom>
          <a:noFill/>
          <a:ln>
            <a:noFill/>
          </a:ln>
        </p:spPr>
      </p:pic>
      <p:sp>
        <p:nvSpPr>
          <p:cNvPr id="349" name="Google Shape;349;p50"/>
          <p:cNvSpPr txBox="1"/>
          <p:nvPr/>
        </p:nvSpPr>
        <p:spPr>
          <a:xfrm>
            <a:off x="578458" y="397102"/>
            <a:ext cx="6656200"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b="0" i="0" sz="1400" u="none" cap="none" strike="noStrike">
              <a:solidFill>
                <a:srgbClr val="000000"/>
              </a:solidFill>
              <a:latin typeface="Arial"/>
              <a:ea typeface="Arial"/>
              <a:cs typeface="Arial"/>
              <a:sym typeface="Arial"/>
            </a:endParaRPr>
          </a:p>
        </p:txBody>
      </p:sp>
      <p:sp>
        <p:nvSpPr>
          <p:cNvPr id="350" name="Google Shape;350;p50"/>
          <p:cNvSpPr txBox="1"/>
          <p:nvPr/>
        </p:nvSpPr>
        <p:spPr>
          <a:xfrm>
            <a:off x="578458" y="966448"/>
            <a:ext cx="490433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Ubuntu"/>
                <a:ea typeface="Ubuntu"/>
                <a:cs typeface="Ubuntu"/>
                <a:sym typeface="Ubuntu"/>
              </a:rPr>
              <a:t>Operadores de asignación</a:t>
            </a:r>
            <a:endParaRPr b="0" i="0" sz="1400" u="none" cap="none" strike="noStrike">
              <a:solidFill>
                <a:srgbClr val="000000"/>
              </a:solidFill>
              <a:latin typeface="Arial"/>
              <a:ea typeface="Arial"/>
              <a:cs typeface="Arial"/>
              <a:sym typeface="Arial"/>
            </a:endParaRPr>
          </a:p>
        </p:txBody>
      </p:sp>
      <p:pic>
        <p:nvPicPr>
          <p:cNvPr id="351" name="Google Shape;351;p50"/>
          <p:cNvPicPr preferRelativeResize="0"/>
          <p:nvPr/>
        </p:nvPicPr>
        <p:blipFill rotWithShape="1">
          <a:blip r:embed="rId6">
            <a:alphaModFix/>
          </a:blip>
          <a:srcRect b="0" l="0" r="0" t="0"/>
          <a:stretch/>
        </p:blipFill>
        <p:spPr>
          <a:xfrm>
            <a:off x="1554086" y="1399808"/>
            <a:ext cx="9083827" cy="523539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5" name="Shape 355"/>
        <p:cNvGrpSpPr/>
        <p:nvPr/>
      </p:nvGrpSpPr>
      <p:grpSpPr>
        <a:xfrm>
          <a:off x="0" y="0"/>
          <a:ext cx="0" cy="0"/>
          <a:chOff x="0" y="0"/>
          <a:chExt cx="0" cy="0"/>
        </a:xfrm>
      </p:grpSpPr>
      <p:pic>
        <p:nvPicPr>
          <p:cNvPr id="356" name="Google Shape;356;p51"/>
          <p:cNvPicPr preferRelativeResize="0"/>
          <p:nvPr/>
        </p:nvPicPr>
        <p:blipFill rotWithShape="1">
          <a:blip r:embed="rId3">
            <a:alphaModFix/>
          </a:blip>
          <a:srcRect b="0" l="0" r="79423" t="753"/>
          <a:stretch/>
        </p:blipFill>
        <p:spPr>
          <a:xfrm rot="10800000">
            <a:off x="1" y="1854"/>
            <a:ext cx="8335616" cy="6858000"/>
          </a:xfrm>
          <a:prstGeom prst="rect">
            <a:avLst/>
          </a:prstGeom>
          <a:noFill/>
          <a:ln>
            <a:noFill/>
          </a:ln>
        </p:spPr>
      </p:pic>
      <p:pic>
        <p:nvPicPr>
          <p:cNvPr id="357" name="Google Shape;357;p51"/>
          <p:cNvPicPr preferRelativeResize="0"/>
          <p:nvPr/>
        </p:nvPicPr>
        <p:blipFill rotWithShape="1">
          <a:blip r:embed="rId3">
            <a:alphaModFix/>
          </a:blip>
          <a:srcRect b="0" l="0" r="79423" t="753"/>
          <a:stretch/>
        </p:blipFill>
        <p:spPr>
          <a:xfrm>
            <a:off x="5482791" y="0"/>
            <a:ext cx="6656200" cy="6858000"/>
          </a:xfrm>
          <a:prstGeom prst="rect">
            <a:avLst/>
          </a:prstGeom>
          <a:noFill/>
          <a:ln>
            <a:noFill/>
          </a:ln>
        </p:spPr>
      </p:pic>
      <p:pic>
        <p:nvPicPr>
          <p:cNvPr id="358" name="Google Shape;358;p51"/>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359" name="Google Shape;359;p51"/>
          <p:cNvPicPr preferRelativeResize="0"/>
          <p:nvPr/>
        </p:nvPicPr>
        <p:blipFill rotWithShape="1">
          <a:blip r:embed="rId5">
            <a:alphaModFix/>
          </a:blip>
          <a:srcRect b="0" l="0" r="10996" t="0"/>
          <a:stretch/>
        </p:blipFill>
        <p:spPr>
          <a:xfrm>
            <a:off x="9666501" y="1474459"/>
            <a:ext cx="2625212" cy="5480654"/>
          </a:xfrm>
          <a:prstGeom prst="rect">
            <a:avLst/>
          </a:prstGeom>
          <a:noFill/>
          <a:ln>
            <a:noFill/>
          </a:ln>
        </p:spPr>
      </p:pic>
      <p:sp>
        <p:nvSpPr>
          <p:cNvPr id="360" name="Google Shape;360;p51"/>
          <p:cNvSpPr txBox="1"/>
          <p:nvPr/>
        </p:nvSpPr>
        <p:spPr>
          <a:xfrm>
            <a:off x="578458" y="397102"/>
            <a:ext cx="6656200"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b="0" i="0" sz="1400" u="none" cap="none" strike="noStrike">
              <a:solidFill>
                <a:srgbClr val="000000"/>
              </a:solidFill>
              <a:latin typeface="Arial"/>
              <a:ea typeface="Arial"/>
              <a:cs typeface="Arial"/>
              <a:sym typeface="Arial"/>
            </a:endParaRPr>
          </a:p>
        </p:txBody>
      </p:sp>
      <p:sp>
        <p:nvSpPr>
          <p:cNvPr id="361" name="Google Shape;361;p51"/>
          <p:cNvSpPr txBox="1"/>
          <p:nvPr/>
        </p:nvSpPr>
        <p:spPr>
          <a:xfrm>
            <a:off x="578458" y="966448"/>
            <a:ext cx="490433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Ubuntu"/>
                <a:ea typeface="Ubuntu"/>
                <a:cs typeface="Ubuntu"/>
                <a:sym typeface="Ubuntu"/>
              </a:rPr>
              <a:t>Operadores de asignación</a:t>
            </a:r>
            <a:endParaRPr b="0" i="0" sz="1400" u="none" cap="none" strike="noStrike">
              <a:solidFill>
                <a:srgbClr val="000000"/>
              </a:solidFill>
              <a:latin typeface="Arial"/>
              <a:ea typeface="Arial"/>
              <a:cs typeface="Arial"/>
              <a:sym typeface="Arial"/>
            </a:endParaRPr>
          </a:p>
        </p:txBody>
      </p:sp>
      <p:pic>
        <p:nvPicPr>
          <p:cNvPr id="362" name="Google Shape;362;p51"/>
          <p:cNvPicPr preferRelativeResize="0"/>
          <p:nvPr/>
        </p:nvPicPr>
        <p:blipFill rotWithShape="1">
          <a:blip r:embed="rId6">
            <a:alphaModFix/>
          </a:blip>
          <a:srcRect b="0" l="0" r="0" t="0"/>
          <a:stretch/>
        </p:blipFill>
        <p:spPr>
          <a:xfrm>
            <a:off x="1573138" y="1432658"/>
            <a:ext cx="9045724" cy="515918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49"/>
          <p:cNvPicPr preferRelativeResize="0"/>
          <p:nvPr/>
        </p:nvPicPr>
        <p:blipFill rotWithShape="1">
          <a:blip r:embed="rId3">
            <a:alphaModFix/>
          </a:blip>
          <a:srcRect b="0" l="0" r="79423" t="753"/>
          <a:stretch/>
        </p:blipFill>
        <p:spPr>
          <a:xfrm rot="10800000">
            <a:off x="1" y="1854"/>
            <a:ext cx="8335616" cy="6858000"/>
          </a:xfrm>
          <a:prstGeom prst="rect">
            <a:avLst/>
          </a:prstGeom>
          <a:noFill/>
          <a:ln>
            <a:noFill/>
          </a:ln>
        </p:spPr>
      </p:pic>
      <p:pic>
        <p:nvPicPr>
          <p:cNvPr id="368" name="Google Shape;368;p49"/>
          <p:cNvPicPr preferRelativeResize="0"/>
          <p:nvPr/>
        </p:nvPicPr>
        <p:blipFill rotWithShape="1">
          <a:blip r:embed="rId3">
            <a:alphaModFix/>
          </a:blip>
          <a:srcRect b="0" l="0" r="79423" t="753"/>
          <a:stretch/>
        </p:blipFill>
        <p:spPr>
          <a:xfrm>
            <a:off x="5482791" y="0"/>
            <a:ext cx="6656200" cy="6858000"/>
          </a:xfrm>
          <a:prstGeom prst="rect">
            <a:avLst/>
          </a:prstGeom>
          <a:noFill/>
          <a:ln>
            <a:noFill/>
          </a:ln>
        </p:spPr>
      </p:pic>
      <p:pic>
        <p:nvPicPr>
          <p:cNvPr id="369" name="Google Shape;369;p49"/>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370" name="Google Shape;370;p49"/>
          <p:cNvPicPr preferRelativeResize="0"/>
          <p:nvPr/>
        </p:nvPicPr>
        <p:blipFill rotWithShape="1">
          <a:blip r:embed="rId5">
            <a:alphaModFix/>
          </a:blip>
          <a:srcRect b="0" l="0" r="10996" t="0"/>
          <a:stretch/>
        </p:blipFill>
        <p:spPr>
          <a:xfrm>
            <a:off x="9666501" y="1474459"/>
            <a:ext cx="2625212" cy="5480654"/>
          </a:xfrm>
          <a:prstGeom prst="rect">
            <a:avLst/>
          </a:prstGeom>
          <a:noFill/>
          <a:ln>
            <a:noFill/>
          </a:ln>
        </p:spPr>
      </p:pic>
      <p:sp>
        <p:nvSpPr>
          <p:cNvPr id="371" name="Google Shape;371;p49"/>
          <p:cNvSpPr txBox="1"/>
          <p:nvPr/>
        </p:nvSpPr>
        <p:spPr>
          <a:xfrm>
            <a:off x="578458" y="397102"/>
            <a:ext cx="6656200"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b="0" i="0" sz="1400" u="none" cap="none" strike="noStrike">
              <a:solidFill>
                <a:srgbClr val="000000"/>
              </a:solidFill>
              <a:latin typeface="Arial"/>
              <a:ea typeface="Arial"/>
              <a:cs typeface="Arial"/>
              <a:sym typeface="Arial"/>
            </a:endParaRPr>
          </a:p>
        </p:txBody>
      </p:sp>
      <p:sp>
        <p:nvSpPr>
          <p:cNvPr id="372" name="Google Shape;372;p49"/>
          <p:cNvSpPr txBox="1"/>
          <p:nvPr/>
        </p:nvSpPr>
        <p:spPr>
          <a:xfrm>
            <a:off x="578458" y="966448"/>
            <a:ext cx="490433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Ubuntu"/>
                <a:ea typeface="Ubuntu"/>
                <a:cs typeface="Ubuntu"/>
                <a:sym typeface="Ubuntu"/>
              </a:rPr>
              <a:t>Operadores de asignación</a:t>
            </a:r>
            <a:endParaRPr b="0" i="0" sz="1400" u="none" cap="none" strike="noStrike">
              <a:solidFill>
                <a:srgbClr val="000000"/>
              </a:solidFill>
              <a:latin typeface="Arial"/>
              <a:ea typeface="Arial"/>
              <a:cs typeface="Arial"/>
              <a:sym typeface="Arial"/>
            </a:endParaRPr>
          </a:p>
        </p:txBody>
      </p:sp>
      <p:pic>
        <p:nvPicPr>
          <p:cNvPr id="373" name="Google Shape;373;p49"/>
          <p:cNvPicPr preferRelativeResize="0"/>
          <p:nvPr/>
        </p:nvPicPr>
        <p:blipFill rotWithShape="1">
          <a:blip r:embed="rId6">
            <a:alphaModFix/>
          </a:blip>
          <a:srcRect b="0" l="0" r="0" t="0"/>
          <a:stretch/>
        </p:blipFill>
        <p:spPr>
          <a:xfrm>
            <a:off x="1576948" y="1366558"/>
            <a:ext cx="9038103" cy="537256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7" name="Shape 377"/>
        <p:cNvGrpSpPr/>
        <p:nvPr/>
      </p:nvGrpSpPr>
      <p:grpSpPr>
        <a:xfrm>
          <a:off x="0" y="0"/>
          <a:ext cx="0" cy="0"/>
          <a:chOff x="0" y="0"/>
          <a:chExt cx="0" cy="0"/>
        </a:xfrm>
      </p:grpSpPr>
      <p:pic>
        <p:nvPicPr>
          <p:cNvPr id="378" name="Google Shape;378;p52"/>
          <p:cNvPicPr preferRelativeResize="0"/>
          <p:nvPr/>
        </p:nvPicPr>
        <p:blipFill rotWithShape="1">
          <a:blip r:embed="rId3">
            <a:alphaModFix/>
          </a:blip>
          <a:srcRect b="0" l="0" r="79423" t="753"/>
          <a:stretch/>
        </p:blipFill>
        <p:spPr>
          <a:xfrm rot="10800000">
            <a:off x="-26505" y="1855"/>
            <a:ext cx="7487477" cy="6858000"/>
          </a:xfrm>
          <a:prstGeom prst="rect">
            <a:avLst/>
          </a:prstGeom>
          <a:noFill/>
          <a:ln>
            <a:noFill/>
          </a:ln>
        </p:spPr>
      </p:pic>
      <p:pic>
        <p:nvPicPr>
          <p:cNvPr id="379" name="Google Shape;379;p52"/>
          <p:cNvPicPr preferRelativeResize="0"/>
          <p:nvPr/>
        </p:nvPicPr>
        <p:blipFill rotWithShape="1">
          <a:blip r:embed="rId3">
            <a:alphaModFix/>
          </a:blip>
          <a:srcRect b="0" l="0" r="79423" t="753"/>
          <a:stretch/>
        </p:blipFill>
        <p:spPr>
          <a:xfrm>
            <a:off x="8985812" y="0"/>
            <a:ext cx="3206188" cy="6858000"/>
          </a:xfrm>
          <a:prstGeom prst="rect">
            <a:avLst/>
          </a:prstGeom>
          <a:noFill/>
          <a:ln>
            <a:noFill/>
          </a:ln>
        </p:spPr>
      </p:pic>
      <p:pic>
        <p:nvPicPr>
          <p:cNvPr id="380" name="Google Shape;380;p52"/>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381" name="Google Shape;381;p52"/>
          <p:cNvPicPr preferRelativeResize="0"/>
          <p:nvPr/>
        </p:nvPicPr>
        <p:blipFill rotWithShape="1">
          <a:blip r:embed="rId5">
            <a:alphaModFix/>
          </a:blip>
          <a:srcRect b="0" l="0" r="10996" t="0"/>
          <a:stretch/>
        </p:blipFill>
        <p:spPr>
          <a:xfrm>
            <a:off x="9586988" y="1540720"/>
            <a:ext cx="2625212" cy="5480654"/>
          </a:xfrm>
          <a:prstGeom prst="rect">
            <a:avLst/>
          </a:prstGeom>
          <a:noFill/>
          <a:ln>
            <a:noFill/>
          </a:ln>
        </p:spPr>
      </p:pic>
      <p:sp>
        <p:nvSpPr>
          <p:cNvPr id="382" name="Google Shape;382;p52"/>
          <p:cNvSpPr txBox="1"/>
          <p:nvPr/>
        </p:nvSpPr>
        <p:spPr>
          <a:xfrm>
            <a:off x="578458" y="397102"/>
            <a:ext cx="6313409"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b="0" i="0" sz="1400" u="none" cap="none" strike="noStrike">
              <a:solidFill>
                <a:schemeClr val="lt1"/>
              </a:solidFill>
              <a:latin typeface="Arial"/>
              <a:ea typeface="Arial"/>
              <a:cs typeface="Arial"/>
              <a:sym typeface="Arial"/>
            </a:endParaRPr>
          </a:p>
        </p:txBody>
      </p:sp>
      <p:sp>
        <p:nvSpPr>
          <p:cNvPr id="383" name="Google Shape;383;p52"/>
          <p:cNvSpPr txBox="1"/>
          <p:nvPr/>
        </p:nvSpPr>
        <p:spPr>
          <a:xfrm>
            <a:off x="578458" y="966448"/>
            <a:ext cx="490433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Ubuntu"/>
                <a:ea typeface="Ubuntu"/>
                <a:cs typeface="Ubuntu"/>
                <a:sym typeface="Ubuntu"/>
              </a:rPr>
              <a:t>Operadores Unarios</a:t>
            </a:r>
            <a:endParaRPr b="0" i="0" sz="1400" u="none" cap="none" strike="noStrike">
              <a:solidFill>
                <a:srgbClr val="000000"/>
              </a:solidFill>
              <a:latin typeface="Arial"/>
              <a:ea typeface="Arial"/>
              <a:cs typeface="Arial"/>
              <a:sym typeface="Arial"/>
            </a:endParaRPr>
          </a:p>
        </p:txBody>
      </p:sp>
      <p:graphicFrame>
        <p:nvGraphicFramePr>
          <p:cNvPr id="384" name="Google Shape;384;p52"/>
          <p:cNvGraphicFramePr/>
          <p:nvPr/>
        </p:nvGraphicFramePr>
        <p:xfrm>
          <a:off x="2032000" y="1913037"/>
          <a:ext cx="3000000" cy="3000000"/>
        </p:xfrm>
        <a:graphic>
          <a:graphicData uri="http://schemas.openxmlformats.org/drawingml/2006/table">
            <a:tbl>
              <a:tblPr bandRow="1" firstRow="1">
                <a:noFill/>
                <a:tableStyleId>{16D6ADB1-0202-4071-995A-D8967813927A}</a:tableStyleId>
              </a:tblPr>
              <a:tblGrid>
                <a:gridCol w="2709325"/>
                <a:gridCol w="2709325"/>
                <a:gridCol w="2709325"/>
              </a:tblGrid>
              <a:tr h="37085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solidFill>
                            <a:srgbClr val="FFFFFF"/>
                          </a:solidFill>
                          <a:latin typeface="Ubuntu"/>
                          <a:ea typeface="Ubuntu"/>
                          <a:cs typeface="Ubuntu"/>
                          <a:sym typeface="Ubuntu"/>
                        </a:rPr>
                        <a:t>Nombre</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solidFill>
                            <a:srgbClr val="FFFFFF"/>
                          </a:solidFill>
                          <a:latin typeface="Ubuntu"/>
                          <a:ea typeface="Ubuntu"/>
                          <a:cs typeface="Ubuntu"/>
                          <a:sym typeface="Ubuntu"/>
                        </a:rPr>
                        <a:t>Operador</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solidFill>
                            <a:srgbClr val="FFFFFF"/>
                          </a:solidFill>
                          <a:latin typeface="Ubuntu"/>
                          <a:ea typeface="Ubuntu"/>
                          <a:cs typeface="Ubuntu"/>
                          <a:sym typeface="Ubuntu"/>
                        </a:rPr>
                        <a:t>Descripción</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Incremento</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a++</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Usa el valor de a y luego lo incrementa. También llamado </a:t>
                      </a:r>
                      <a:r>
                        <a:rPr b="1" lang="es-CO" sz="1400" u="none" cap="none" strike="noStrike">
                          <a:solidFill>
                            <a:srgbClr val="BBBBBB"/>
                          </a:solidFill>
                          <a:latin typeface="Ubuntu"/>
                          <a:ea typeface="Ubuntu"/>
                          <a:cs typeface="Ubuntu"/>
                          <a:sym typeface="Ubuntu"/>
                        </a:rPr>
                        <a:t>postincremento</a:t>
                      </a:r>
                      <a:r>
                        <a:rPr lang="es-CO" sz="1400" u="none" cap="none" strike="noStrike">
                          <a:latin typeface="Ubuntu"/>
                          <a:ea typeface="Ubuntu"/>
                          <a:cs typeface="Ubuntu"/>
                          <a:sym typeface="Ubuntu"/>
                        </a:rPr>
                        <a:t>.</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Decremento</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a--</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Usa el valor de a y luego lo decrementa. También llamado </a:t>
                      </a:r>
                      <a:r>
                        <a:rPr b="1" lang="es-CO" sz="1400" u="none" cap="none" strike="noStrike">
                          <a:solidFill>
                            <a:srgbClr val="BBBBBB"/>
                          </a:solidFill>
                          <a:latin typeface="Ubuntu"/>
                          <a:ea typeface="Ubuntu"/>
                          <a:cs typeface="Ubuntu"/>
                          <a:sym typeface="Ubuntu"/>
                        </a:rPr>
                        <a:t>postdecremento</a:t>
                      </a:r>
                      <a:r>
                        <a:rPr lang="es-CO" sz="1400" u="none" cap="none" strike="noStrike">
                          <a:latin typeface="Ubuntu"/>
                          <a:ea typeface="Ubuntu"/>
                          <a:cs typeface="Ubuntu"/>
                          <a:sym typeface="Ubuntu"/>
                        </a:rPr>
                        <a:t>.</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Incremento previo</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++a</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Incrementa el valor de a y luego lo usa. También llamado </a:t>
                      </a:r>
                      <a:r>
                        <a:rPr b="1" lang="es-CO" sz="1400" u="none" cap="none" strike="noStrike">
                          <a:solidFill>
                            <a:srgbClr val="BBBBBB"/>
                          </a:solidFill>
                          <a:latin typeface="Ubuntu"/>
                          <a:ea typeface="Ubuntu"/>
                          <a:cs typeface="Ubuntu"/>
                          <a:sym typeface="Ubuntu"/>
                        </a:rPr>
                        <a:t>preincremento</a:t>
                      </a:r>
                      <a:r>
                        <a:rPr lang="es-CO" sz="1400" u="none" cap="none" strike="noStrike">
                          <a:latin typeface="Ubuntu"/>
                          <a:ea typeface="Ubuntu"/>
                          <a:cs typeface="Ubuntu"/>
                          <a:sym typeface="Ubuntu"/>
                        </a:rPr>
                        <a:t>.</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Decremento previo</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--a</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Decrementa el valor de a y luego lo usa. También llamado </a:t>
                      </a:r>
                      <a:r>
                        <a:rPr b="1" lang="es-CO" sz="1400" u="none" cap="none" strike="noStrike">
                          <a:solidFill>
                            <a:srgbClr val="BBBBBB"/>
                          </a:solidFill>
                          <a:latin typeface="Ubuntu"/>
                          <a:ea typeface="Ubuntu"/>
                          <a:cs typeface="Ubuntu"/>
                          <a:sym typeface="Ubuntu"/>
                        </a:rPr>
                        <a:t>predecremento</a:t>
                      </a:r>
                      <a:r>
                        <a:rPr lang="es-CO" sz="1400" u="none" cap="none" strike="noStrike">
                          <a:latin typeface="Ubuntu"/>
                          <a:ea typeface="Ubuntu"/>
                          <a:cs typeface="Ubuntu"/>
                          <a:sym typeface="Ubuntu"/>
                        </a:rPr>
                        <a:t>.</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Resta unaria</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-a</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Cambia de signo (niega) a a.</a:t>
                      </a:r>
                      <a:endParaRPr sz="1400" u="none" cap="none" strike="noStrike"/>
                    </a:p>
                  </a:txBody>
                  <a:tcPr marT="60950" marB="60950" marR="60950" marL="60950" anchor="ct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AFC"/>
        </a:solidFill>
      </p:bgPr>
    </p:bg>
    <p:spTree>
      <p:nvGrpSpPr>
        <p:cNvPr id="100" name="Shape 100"/>
        <p:cNvGrpSpPr/>
        <p:nvPr/>
      </p:nvGrpSpPr>
      <p:grpSpPr>
        <a:xfrm>
          <a:off x="0" y="0"/>
          <a:ext cx="0" cy="0"/>
          <a:chOff x="0" y="0"/>
          <a:chExt cx="0" cy="0"/>
        </a:xfrm>
      </p:grpSpPr>
      <p:sp>
        <p:nvSpPr>
          <p:cNvPr id="101" name="Google Shape;101;p4"/>
          <p:cNvSpPr/>
          <p:nvPr/>
        </p:nvSpPr>
        <p:spPr>
          <a:xfrm>
            <a:off x="0" y="0"/>
            <a:ext cx="12192000" cy="6858000"/>
          </a:xfrm>
          <a:prstGeom prst="rect">
            <a:avLst/>
          </a:prstGeom>
          <a:solidFill>
            <a:srgbClr val="181E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2" name="Google Shape;102;p4"/>
          <p:cNvPicPr preferRelativeResize="0"/>
          <p:nvPr/>
        </p:nvPicPr>
        <p:blipFill rotWithShape="1">
          <a:blip r:embed="rId3">
            <a:alphaModFix/>
          </a:blip>
          <a:srcRect b="0" l="0" r="29251" t="0"/>
          <a:stretch/>
        </p:blipFill>
        <p:spPr>
          <a:xfrm rot="10800000">
            <a:off x="0" y="0"/>
            <a:ext cx="5053608" cy="6858000"/>
          </a:xfrm>
          <a:prstGeom prst="rect">
            <a:avLst/>
          </a:prstGeom>
          <a:noFill/>
          <a:ln>
            <a:noFill/>
          </a:ln>
        </p:spPr>
      </p:pic>
      <p:sp>
        <p:nvSpPr>
          <p:cNvPr id="103" name="Google Shape;103;p4"/>
          <p:cNvSpPr txBox="1"/>
          <p:nvPr/>
        </p:nvSpPr>
        <p:spPr>
          <a:xfrm>
            <a:off x="578458" y="397102"/>
            <a:ext cx="460314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Tipos de datos</a:t>
            </a:r>
            <a:endParaRPr b="0" i="0" sz="1400" u="none" cap="none" strike="noStrike">
              <a:solidFill>
                <a:srgbClr val="000000"/>
              </a:solidFill>
              <a:latin typeface="Arial"/>
              <a:ea typeface="Arial"/>
              <a:cs typeface="Arial"/>
              <a:sym typeface="Arial"/>
            </a:endParaRPr>
          </a:p>
        </p:txBody>
      </p:sp>
      <p:sp>
        <p:nvSpPr>
          <p:cNvPr id="104" name="Google Shape;104;p4"/>
          <p:cNvSpPr txBox="1"/>
          <p:nvPr/>
        </p:nvSpPr>
        <p:spPr>
          <a:xfrm>
            <a:off x="578459" y="966448"/>
            <a:ext cx="18288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Ubuntu"/>
                <a:ea typeface="Ubuntu"/>
                <a:cs typeface="Ubuntu"/>
                <a:sym typeface="Ubuntu"/>
              </a:rPr>
              <a:t>Básicos</a:t>
            </a:r>
            <a:endParaRPr b="0" i="0" sz="1400" u="none" cap="none" strike="noStrike">
              <a:solidFill>
                <a:srgbClr val="000000"/>
              </a:solidFill>
              <a:latin typeface="Arial"/>
              <a:ea typeface="Arial"/>
              <a:cs typeface="Arial"/>
              <a:sym typeface="Arial"/>
            </a:endParaRPr>
          </a:p>
        </p:txBody>
      </p:sp>
      <p:pic>
        <p:nvPicPr>
          <p:cNvPr id="105" name="Google Shape;105;p4"/>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graphicFrame>
        <p:nvGraphicFramePr>
          <p:cNvPr id="106" name="Google Shape;106;p4"/>
          <p:cNvGraphicFramePr/>
          <p:nvPr/>
        </p:nvGraphicFramePr>
        <p:xfrm>
          <a:off x="2032000" y="1540933"/>
          <a:ext cx="3000000" cy="3000000"/>
        </p:xfrm>
        <a:graphic>
          <a:graphicData uri="http://schemas.openxmlformats.org/drawingml/2006/table">
            <a:tbl>
              <a:tblPr bandRow="1" firstRow="1">
                <a:noFill/>
                <a:tableStyleId>{16D6ADB1-0202-4071-995A-D8967813927A}</a:tableStyleId>
              </a:tblPr>
              <a:tblGrid>
                <a:gridCol w="1422400"/>
                <a:gridCol w="3996275"/>
                <a:gridCol w="2709325"/>
              </a:tblGrid>
              <a:tr h="3171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solidFill>
                            <a:srgbClr val="FFFFFF"/>
                          </a:solidFill>
                          <a:latin typeface="Ubuntu"/>
                          <a:ea typeface="Ubuntu"/>
                          <a:cs typeface="Ubuntu"/>
                          <a:sym typeface="Ubuntu"/>
                        </a:rPr>
                        <a:t>Tipo de dato</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solidFill>
                            <a:srgbClr val="FFFFFF"/>
                          </a:solidFill>
                          <a:latin typeface="Ubuntu"/>
                          <a:ea typeface="Ubuntu"/>
                          <a:cs typeface="Ubuntu"/>
                          <a:sym typeface="Ubuntu"/>
                        </a:rPr>
                        <a:t>Descripción</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solidFill>
                            <a:srgbClr val="FFFFFF"/>
                          </a:solidFill>
                          <a:latin typeface="Ubuntu"/>
                          <a:ea typeface="Ubuntu"/>
                          <a:cs typeface="Ubuntu"/>
                          <a:sym typeface="Ubuntu"/>
                        </a:rPr>
                        <a:t>Ejemplo básico</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 Number</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Valor numérico (enteros, decimales, etc...)</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42</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 BigInt</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Valor numérico grande</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1234567890123456789n</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 String</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Valor de texto (cadenas de texto, carácteres, etc...)</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'MZ'</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 Boolean</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Valor booleano (valores verdadero o falso)</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true</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 undefined</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Valor sin definir (variable sin inicializar)</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undefined</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 Function</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Función (función guardada en una variable)</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function() {}</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 Symbol</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Símbolo (valor único)</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Symbol(1)</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 Object</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Objeto (estructura más compleja)</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a:t>
                      </a:r>
                      <a:endParaRPr sz="1400" u="none" cap="none" strike="noStrike"/>
                    </a:p>
                  </a:txBody>
                  <a:tcPr marT="60950" marB="60950" marR="60950" marL="60950" anchor="ctr"/>
                </a:tc>
              </a:tr>
            </a:tbl>
          </a:graphicData>
        </a:graphic>
      </p:graphicFrame>
      <p:pic>
        <p:nvPicPr>
          <p:cNvPr descr="Imagen de la pantalla de un celular con la imagen de una caricatura&#10;&#10;Descripción generada automáticamente con confianza baja" id="107" name="Google Shape;107;p4"/>
          <p:cNvPicPr preferRelativeResize="0"/>
          <p:nvPr/>
        </p:nvPicPr>
        <p:blipFill rotWithShape="1">
          <a:blip r:embed="rId5">
            <a:alphaModFix/>
          </a:blip>
          <a:srcRect b="0" l="0" r="0" t="0"/>
          <a:stretch/>
        </p:blipFill>
        <p:spPr>
          <a:xfrm>
            <a:off x="8229600" y="3156373"/>
            <a:ext cx="3962400" cy="370162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8" name="Shape 388"/>
        <p:cNvGrpSpPr/>
        <p:nvPr/>
      </p:nvGrpSpPr>
      <p:grpSpPr>
        <a:xfrm>
          <a:off x="0" y="0"/>
          <a:ext cx="0" cy="0"/>
          <a:chOff x="0" y="0"/>
          <a:chExt cx="0" cy="0"/>
        </a:xfrm>
      </p:grpSpPr>
      <p:pic>
        <p:nvPicPr>
          <p:cNvPr id="389" name="Google Shape;389;p53"/>
          <p:cNvPicPr preferRelativeResize="0"/>
          <p:nvPr/>
        </p:nvPicPr>
        <p:blipFill rotWithShape="1">
          <a:blip r:embed="rId3">
            <a:alphaModFix/>
          </a:blip>
          <a:srcRect b="0" l="0" r="79423" t="753"/>
          <a:stretch/>
        </p:blipFill>
        <p:spPr>
          <a:xfrm rot="10800000">
            <a:off x="-26505" y="1855"/>
            <a:ext cx="7487477" cy="6858000"/>
          </a:xfrm>
          <a:prstGeom prst="rect">
            <a:avLst/>
          </a:prstGeom>
          <a:noFill/>
          <a:ln>
            <a:noFill/>
          </a:ln>
        </p:spPr>
      </p:pic>
      <p:pic>
        <p:nvPicPr>
          <p:cNvPr id="390" name="Google Shape;390;p53"/>
          <p:cNvPicPr preferRelativeResize="0"/>
          <p:nvPr/>
        </p:nvPicPr>
        <p:blipFill rotWithShape="1">
          <a:blip r:embed="rId3">
            <a:alphaModFix/>
          </a:blip>
          <a:srcRect b="0" l="0" r="79423" t="753"/>
          <a:stretch/>
        </p:blipFill>
        <p:spPr>
          <a:xfrm>
            <a:off x="8985812" y="0"/>
            <a:ext cx="3206188" cy="6858000"/>
          </a:xfrm>
          <a:prstGeom prst="rect">
            <a:avLst/>
          </a:prstGeom>
          <a:noFill/>
          <a:ln>
            <a:noFill/>
          </a:ln>
        </p:spPr>
      </p:pic>
      <p:pic>
        <p:nvPicPr>
          <p:cNvPr id="391" name="Google Shape;391;p53"/>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392" name="Google Shape;392;p53"/>
          <p:cNvPicPr preferRelativeResize="0"/>
          <p:nvPr/>
        </p:nvPicPr>
        <p:blipFill rotWithShape="1">
          <a:blip r:embed="rId5">
            <a:alphaModFix/>
          </a:blip>
          <a:srcRect b="0" l="0" r="10996" t="0"/>
          <a:stretch/>
        </p:blipFill>
        <p:spPr>
          <a:xfrm>
            <a:off x="9586988" y="1540720"/>
            <a:ext cx="2625212" cy="5480654"/>
          </a:xfrm>
          <a:prstGeom prst="rect">
            <a:avLst/>
          </a:prstGeom>
          <a:noFill/>
          <a:ln>
            <a:noFill/>
          </a:ln>
        </p:spPr>
      </p:pic>
      <p:sp>
        <p:nvSpPr>
          <p:cNvPr id="393" name="Google Shape;393;p53"/>
          <p:cNvSpPr txBox="1"/>
          <p:nvPr/>
        </p:nvSpPr>
        <p:spPr>
          <a:xfrm>
            <a:off x="578458" y="397102"/>
            <a:ext cx="6313409"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b="0" i="0" sz="1400" u="none" cap="none" strike="noStrike">
              <a:solidFill>
                <a:schemeClr val="lt1"/>
              </a:solidFill>
              <a:latin typeface="Arial"/>
              <a:ea typeface="Arial"/>
              <a:cs typeface="Arial"/>
              <a:sym typeface="Arial"/>
            </a:endParaRPr>
          </a:p>
        </p:txBody>
      </p:sp>
      <p:sp>
        <p:nvSpPr>
          <p:cNvPr id="394" name="Google Shape;394;p53"/>
          <p:cNvSpPr txBox="1"/>
          <p:nvPr/>
        </p:nvSpPr>
        <p:spPr>
          <a:xfrm>
            <a:off x="578458" y="966448"/>
            <a:ext cx="490433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Ubuntu"/>
                <a:ea typeface="Ubuntu"/>
                <a:cs typeface="Ubuntu"/>
                <a:sym typeface="Ubuntu"/>
              </a:rPr>
              <a:t>Operadores de comparación</a:t>
            </a:r>
            <a:endParaRPr b="0" i="0" sz="1400" u="none" cap="none" strike="noStrike">
              <a:solidFill>
                <a:srgbClr val="000000"/>
              </a:solidFill>
              <a:latin typeface="Arial"/>
              <a:ea typeface="Arial"/>
              <a:cs typeface="Arial"/>
              <a:sym typeface="Arial"/>
            </a:endParaRPr>
          </a:p>
        </p:txBody>
      </p:sp>
      <p:graphicFrame>
        <p:nvGraphicFramePr>
          <p:cNvPr id="395" name="Google Shape;395;p53"/>
          <p:cNvGraphicFramePr/>
          <p:nvPr/>
        </p:nvGraphicFramePr>
        <p:xfrm>
          <a:off x="2032000" y="1419839"/>
          <a:ext cx="3000000" cy="3000000"/>
        </p:xfrm>
        <a:graphic>
          <a:graphicData uri="http://schemas.openxmlformats.org/drawingml/2006/table">
            <a:tbl>
              <a:tblPr bandRow="1" firstRow="1">
                <a:noFill/>
                <a:tableStyleId>{16D6ADB1-0202-4071-995A-D8967813927A}</a:tableStyleId>
              </a:tblPr>
              <a:tblGrid>
                <a:gridCol w="2709325"/>
                <a:gridCol w="2150525"/>
                <a:gridCol w="3268125"/>
              </a:tblGrid>
              <a:tr h="37085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solidFill>
                            <a:srgbClr val="181E4B"/>
                          </a:solidFill>
                          <a:latin typeface="Ubuntu"/>
                          <a:ea typeface="Ubuntu"/>
                          <a:cs typeface="Ubuntu"/>
                          <a:sym typeface="Ubuntu"/>
                        </a:rPr>
                        <a:t>Nombre</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solidFill>
                            <a:srgbClr val="181E4B"/>
                          </a:solidFill>
                          <a:latin typeface="Ubuntu"/>
                          <a:ea typeface="Ubuntu"/>
                          <a:cs typeface="Ubuntu"/>
                          <a:sym typeface="Ubuntu"/>
                        </a:rPr>
                        <a:t>Operador</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solidFill>
                            <a:srgbClr val="181E4B"/>
                          </a:solidFill>
                          <a:latin typeface="Ubuntu"/>
                          <a:ea typeface="Ubuntu"/>
                          <a:cs typeface="Ubuntu"/>
                          <a:sym typeface="Ubuntu"/>
                        </a:rPr>
                        <a:t>Descripción</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Operador de igualdad ==</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a ==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Comprueba si el </a:t>
                      </a:r>
                      <a:r>
                        <a:rPr b="1" lang="es-CO" sz="1400" u="none" cap="none" strike="noStrike">
                          <a:solidFill>
                            <a:srgbClr val="181E4B"/>
                          </a:solidFill>
                          <a:latin typeface="Ubuntu"/>
                          <a:ea typeface="Ubuntu"/>
                          <a:cs typeface="Ubuntu"/>
                          <a:sym typeface="Ubuntu"/>
                        </a:rPr>
                        <a:t>valor</a:t>
                      </a:r>
                      <a:r>
                        <a:rPr lang="es-CO" sz="1400" u="none" cap="none" strike="noStrike">
                          <a:solidFill>
                            <a:srgbClr val="181E4B"/>
                          </a:solidFill>
                          <a:latin typeface="Ubuntu"/>
                          <a:ea typeface="Ubuntu"/>
                          <a:cs typeface="Ubuntu"/>
                          <a:sym typeface="Ubuntu"/>
                        </a:rPr>
                        <a:t> de a es igual al de b. </a:t>
                      </a:r>
                      <a:r>
                        <a:rPr b="1" lang="es-CO" sz="1400" u="none" cap="none" strike="noStrike">
                          <a:solidFill>
                            <a:srgbClr val="181E4B"/>
                          </a:solidFill>
                          <a:latin typeface="Ubuntu"/>
                          <a:ea typeface="Ubuntu"/>
                          <a:cs typeface="Ubuntu"/>
                          <a:sym typeface="Ubuntu"/>
                        </a:rPr>
                        <a:t>No comprueba tipo de dato</a:t>
                      </a:r>
                      <a:r>
                        <a:rPr lang="es-CO" sz="1400" u="none" cap="none" strike="noStrike">
                          <a:solidFill>
                            <a:srgbClr val="181E4B"/>
                          </a:solidFill>
                          <a:latin typeface="Ubuntu"/>
                          <a:ea typeface="Ubuntu"/>
                          <a:cs typeface="Ubuntu"/>
                          <a:sym typeface="Ubuntu"/>
                        </a:rPr>
                        <a:t>.</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Operador de desigualdad !=</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a !=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Comprueba si el </a:t>
                      </a:r>
                      <a:r>
                        <a:rPr b="1" lang="es-CO" sz="1400" u="none" cap="none" strike="noStrike">
                          <a:solidFill>
                            <a:srgbClr val="181E4B"/>
                          </a:solidFill>
                          <a:latin typeface="Ubuntu"/>
                          <a:ea typeface="Ubuntu"/>
                          <a:cs typeface="Ubuntu"/>
                          <a:sym typeface="Ubuntu"/>
                        </a:rPr>
                        <a:t>valor</a:t>
                      </a:r>
                      <a:r>
                        <a:rPr lang="es-CO" sz="1400" u="none" cap="none" strike="noStrike">
                          <a:solidFill>
                            <a:srgbClr val="181E4B"/>
                          </a:solidFill>
                          <a:latin typeface="Ubuntu"/>
                          <a:ea typeface="Ubuntu"/>
                          <a:cs typeface="Ubuntu"/>
                          <a:sym typeface="Ubuntu"/>
                        </a:rPr>
                        <a:t> de a no es igual al de b. </a:t>
                      </a:r>
                      <a:r>
                        <a:rPr b="1" lang="es-CO" sz="1400" u="none" cap="none" strike="noStrike">
                          <a:solidFill>
                            <a:srgbClr val="181E4B"/>
                          </a:solidFill>
                          <a:latin typeface="Ubuntu"/>
                          <a:ea typeface="Ubuntu"/>
                          <a:cs typeface="Ubuntu"/>
                          <a:sym typeface="Ubuntu"/>
                        </a:rPr>
                        <a:t>No comprueba tipo de dato</a:t>
                      </a:r>
                      <a:r>
                        <a:rPr lang="es-CO" sz="1400" u="none" cap="none" strike="noStrike">
                          <a:solidFill>
                            <a:srgbClr val="181E4B"/>
                          </a:solidFill>
                          <a:latin typeface="Ubuntu"/>
                          <a:ea typeface="Ubuntu"/>
                          <a:cs typeface="Ubuntu"/>
                          <a:sym typeface="Ubuntu"/>
                        </a:rPr>
                        <a:t>.</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Operador mayor que &gt;</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a &gt;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Comprueba si el valor de a es mayor que el de b.</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Operador mayor/igual que &gt;=</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a &gt;=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Comprueba si el valor de a es mayor o igual que el de b.</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Operador menor que &lt;</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a &lt;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Comprueba si el valor de a es menor que el de b.</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Operador menor/igual que &lt;=</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a &lt;=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Comprueba si el valor de a es menor o igual que el de b.</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Operador de identidad ===</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a ===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Comprueba si el </a:t>
                      </a:r>
                      <a:r>
                        <a:rPr b="1" lang="es-CO" sz="1400" u="none" cap="none" strike="noStrike">
                          <a:solidFill>
                            <a:srgbClr val="181E4B"/>
                          </a:solidFill>
                          <a:latin typeface="Ubuntu"/>
                          <a:ea typeface="Ubuntu"/>
                          <a:cs typeface="Ubuntu"/>
                          <a:sym typeface="Ubuntu"/>
                        </a:rPr>
                        <a:t>valor y el tipo de dato</a:t>
                      </a:r>
                      <a:r>
                        <a:rPr lang="es-CO" sz="1400" u="none" cap="none" strike="noStrike">
                          <a:solidFill>
                            <a:srgbClr val="181E4B"/>
                          </a:solidFill>
                          <a:latin typeface="Ubuntu"/>
                          <a:ea typeface="Ubuntu"/>
                          <a:cs typeface="Ubuntu"/>
                          <a:sym typeface="Ubuntu"/>
                        </a:rPr>
                        <a:t> de a es igual al de b.</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Operador no idéntico !==</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a !==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Comprueba si el </a:t>
                      </a:r>
                      <a:r>
                        <a:rPr b="1" lang="es-CO" sz="1400" u="none" cap="none" strike="noStrike">
                          <a:solidFill>
                            <a:srgbClr val="181E4B"/>
                          </a:solidFill>
                          <a:latin typeface="Ubuntu"/>
                          <a:ea typeface="Ubuntu"/>
                          <a:cs typeface="Ubuntu"/>
                          <a:sym typeface="Ubuntu"/>
                        </a:rPr>
                        <a:t>valor y el tipo de dato</a:t>
                      </a:r>
                      <a:r>
                        <a:rPr lang="es-CO" sz="1400" u="none" cap="none" strike="noStrike">
                          <a:solidFill>
                            <a:srgbClr val="181E4B"/>
                          </a:solidFill>
                          <a:latin typeface="Ubuntu"/>
                          <a:ea typeface="Ubuntu"/>
                          <a:cs typeface="Ubuntu"/>
                          <a:sym typeface="Ubuntu"/>
                        </a:rPr>
                        <a:t> de a no es igual al de b.</a:t>
                      </a:r>
                      <a:endParaRPr sz="1400" u="none" cap="none" strike="noStrike"/>
                    </a:p>
                  </a:txBody>
                  <a:tcPr marT="60950" marB="60950" marR="60950" marL="60950" anchor="ct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 name="Shape 399"/>
        <p:cNvGrpSpPr/>
        <p:nvPr/>
      </p:nvGrpSpPr>
      <p:grpSpPr>
        <a:xfrm>
          <a:off x="0" y="0"/>
          <a:ext cx="0" cy="0"/>
          <a:chOff x="0" y="0"/>
          <a:chExt cx="0" cy="0"/>
        </a:xfrm>
      </p:grpSpPr>
      <p:pic>
        <p:nvPicPr>
          <p:cNvPr id="400" name="Google Shape;400;p54"/>
          <p:cNvPicPr preferRelativeResize="0"/>
          <p:nvPr/>
        </p:nvPicPr>
        <p:blipFill rotWithShape="1">
          <a:blip r:embed="rId3">
            <a:alphaModFix/>
          </a:blip>
          <a:srcRect b="0" l="0" r="79423" t="753"/>
          <a:stretch/>
        </p:blipFill>
        <p:spPr>
          <a:xfrm rot="10800000">
            <a:off x="-26505" y="1855"/>
            <a:ext cx="7487477" cy="6858000"/>
          </a:xfrm>
          <a:prstGeom prst="rect">
            <a:avLst/>
          </a:prstGeom>
          <a:noFill/>
          <a:ln>
            <a:noFill/>
          </a:ln>
        </p:spPr>
      </p:pic>
      <p:pic>
        <p:nvPicPr>
          <p:cNvPr id="401" name="Google Shape;401;p54"/>
          <p:cNvPicPr preferRelativeResize="0"/>
          <p:nvPr/>
        </p:nvPicPr>
        <p:blipFill rotWithShape="1">
          <a:blip r:embed="rId3">
            <a:alphaModFix/>
          </a:blip>
          <a:srcRect b="0" l="0" r="79423" t="753"/>
          <a:stretch/>
        </p:blipFill>
        <p:spPr>
          <a:xfrm>
            <a:off x="8985812" y="0"/>
            <a:ext cx="3206188" cy="6858000"/>
          </a:xfrm>
          <a:prstGeom prst="rect">
            <a:avLst/>
          </a:prstGeom>
          <a:noFill/>
          <a:ln>
            <a:noFill/>
          </a:ln>
        </p:spPr>
      </p:pic>
      <p:pic>
        <p:nvPicPr>
          <p:cNvPr id="402" name="Google Shape;402;p54"/>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403" name="Google Shape;403;p54"/>
          <p:cNvPicPr preferRelativeResize="0"/>
          <p:nvPr/>
        </p:nvPicPr>
        <p:blipFill rotWithShape="1">
          <a:blip r:embed="rId5">
            <a:alphaModFix/>
          </a:blip>
          <a:srcRect b="0" l="0" r="10996" t="0"/>
          <a:stretch/>
        </p:blipFill>
        <p:spPr>
          <a:xfrm>
            <a:off x="9586988" y="1540720"/>
            <a:ext cx="2625212" cy="5480654"/>
          </a:xfrm>
          <a:prstGeom prst="rect">
            <a:avLst/>
          </a:prstGeom>
          <a:noFill/>
          <a:ln>
            <a:noFill/>
          </a:ln>
        </p:spPr>
      </p:pic>
      <p:sp>
        <p:nvSpPr>
          <p:cNvPr id="404" name="Google Shape;404;p54"/>
          <p:cNvSpPr txBox="1"/>
          <p:nvPr/>
        </p:nvSpPr>
        <p:spPr>
          <a:xfrm>
            <a:off x="578458" y="397102"/>
            <a:ext cx="6313409"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b="0" i="0" sz="1400" u="none" cap="none" strike="noStrike">
              <a:solidFill>
                <a:schemeClr val="lt1"/>
              </a:solidFill>
              <a:latin typeface="Arial"/>
              <a:ea typeface="Arial"/>
              <a:cs typeface="Arial"/>
              <a:sym typeface="Arial"/>
            </a:endParaRPr>
          </a:p>
        </p:txBody>
      </p:sp>
      <p:sp>
        <p:nvSpPr>
          <p:cNvPr id="405" name="Google Shape;405;p54"/>
          <p:cNvSpPr txBox="1"/>
          <p:nvPr/>
        </p:nvSpPr>
        <p:spPr>
          <a:xfrm>
            <a:off x="578458" y="966448"/>
            <a:ext cx="490433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Ubuntu"/>
                <a:ea typeface="Ubuntu"/>
                <a:cs typeface="Ubuntu"/>
                <a:sym typeface="Ubuntu"/>
              </a:rPr>
              <a:t>Operadores binarios</a:t>
            </a:r>
            <a:endParaRPr b="0" i="0" sz="1400" u="none" cap="none" strike="noStrike">
              <a:solidFill>
                <a:srgbClr val="000000"/>
              </a:solidFill>
              <a:latin typeface="Arial"/>
              <a:ea typeface="Arial"/>
              <a:cs typeface="Arial"/>
              <a:sym typeface="Arial"/>
            </a:endParaRPr>
          </a:p>
        </p:txBody>
      </p:sp>
      <p:graphicFrame>
        <p:nvGraphicFramePr>
          <p:cNvPr id="406" name="Google Shape;406;p54"/>
          <p:cNvGraphicFramePr/>
          <p:nvPr/>
        </p:nvGraphicFramePr>
        <p:xfrm>
          <a:off x="2032000" y="1557280"/>
          <a:ext cx="3000000" cy="3000000"/>
        </p:xfrm>
        <a:graphic>
          <a:graphicData uri="http://schemas.openxmlformats.org/drawingml/2006/table">
            <a:tbl>
              <a:tblPr bandRow="1" firstRow="1">
                <a:noFill/>
                <a:tableStyleId>{16D6ADB1-0202-4071-995A-D8967813927A}</a:tableStyleId>
              </a:tblPr>
              <a:tblGrid>
                <a:gridCol w="2709325"/>
                <a:gridCol w="1913475"/>
                <a:gridCol w="3505200"/>
              </a:tblGrid>
              <a:tr h="1778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solidFill>
                            <a:srgbClr val="181E4B"/>
                          </a:solidFill>
                          <a:latin typeface="Ubuntu"/>
                          <a:ea typeface="Ubuntu"/>
                          <a:cs typeface="Ubuntu"/>
                          <a:sym typeface="Ubuntu"/>
                        </a:rPr>
                        <a:t>Nombre</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solidFill>
                            <a:srgbClr val="181E4B"/>
                          </a:solidFill>
                          <a:latin typeface="Ubuntu"/>
                          <a:ea typeface="Ubuntu"/>
                          <a:cs typeface="Ubuntu"/>
                          <a:sym typeface="Ubuntu"/>
                        </a:rPr>
                        <a:t>Operador</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solidFill>
                            <a:srgbClr val="181E4B"/>
                          </a:solidFill>
                          <a:latin typeface="Ubuntu"/>
                          <a:ea typeface="Ubuntu"/>
                          <a:cs typeface="Ubuntu"/>
                          <a:sym typeface="Ubuntu"/>
                        </a:rPr>
                        <a:t>Descripción</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Operador </a:t>
                      </a:r>
                      <a:r>
                        <a:rPr b="1" lang="es-CO" sz="1400" u="none" cap="none" strike="noStrike">
                          <a:solidFill>
                            <a:srgbClr val="181E4B"/>
                          </a:solidFill>
                          <a:latin typeface="Ubuntu"/>
                          <a:ea typeface="Ubuntu"/>
                          <a:cs typeface="Ubuntu"/>
                          <a:sym typeface="Ubuntu"/>
                        </a:rPr>
                        <a:t>AND</a:t>
                      </a:r>
                      <a:endParaRPr sz="1400" u="none" cap="none" strike="noStrike">
                        <a:solidFill>
                          <a:srgbClr val="181E4B"/>
                        </a:solidFill>
                        <a:latin typeface="Ubuntu"/>
                        <a:ea typeface="Ubuntu"/>
                        <a:cs typeface="Ubuntu"/>
                        <a:sym typeface="Ubuntu"/>
                      </a:endParaRPr>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a &amp;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Devuelve 1 si ambos operandos son 1.</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Operador </a:t>
                      </a:r>
                      <a:r>
                        <a:rPr b="1" lang="es-CO" sz="1400" u="none" cap="none" strike="noStrike">
                          <a:solidFill>
                            <a:srgbClr val="181E4B"/>
                          </a:solidFill>
                          <a:latin typeface="Ubuntu"/>
                          <a:ea typeface="Ubuntu"/>
                          <a:cs typeface="Ubuntu"/>
                          <a:sym typeface="Ubuntu"/>
                        </a:rPr>
                        <a:t>OR</a:t>
                      </a:r>
                      <a:endParaRPr sz="1400" u="none" cap="none" strike="noStrike">
                        <a:solidFill>
                          <a:srgbClr val="181E4B"/>
                        </a:solidFill>
                        <a:latin typeface="Ubuntu"/>
                        <a:ea typeface="Ubuntu"/>
                        <a:cs typeface="Ubuntu"/>
                        <a:sym typeface="Ubuntu"/>
                      </a:endParaRPr>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a |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Devuelve 1 si al menos un operando es 1.</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Operador </a:t>
                      </a:r>
                      <a:r>
                        <a:rPr b="1" lang="es-CO" sz="1400" u="none" cap="none" strike="noStrike">
                          <a:solidFill>
                            <a:srgbClr val="181E4B"/>
                          </a:solidFill>
                          <a:latin typeface="Ubuntu"/>
                          <a:ea typeface="Ubuntu"/>
                          <a:cs typeface="Ubuntu"/>
                          <a:sym typeface="Ubuntu"/>
                        </a:rPr>
                        <a:t>XOR</a:t>
                      </a:r>
                      <a:r>
                        <a:rPr lang="es-CO" sz="1400" u="none" cap="none" strike="noStrike">
                          <a:solidFill>
                            <a:srgbClr val="181E4B"/>
                          </a:solidFill>
                          <a:latin typeface="Ubuntu"/>
                          <a:ea typeface="Ubuntu"/>
                          <a:cs typeface="Ubuntu"/>
                          <a:sym typeface="Ubuntu"/>
                        </a:rPr>
                        <a:t> (OR exclusivo)</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a ^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Devuelve 1 si ambos operandos son diferentes.</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Operador </a:t>
                      </a:r>
                      <a:r>
                        <a:rPr b="1" lang="es-CO" sz="1400" u="none" cap="none" strike="noStrike">
                          <a:solidFill>
                            <a:srgbClr val="181E4B"/>
                          </a:solidFill>
                          <a:latin typeface="Ubuntu"/>
                          <a:ea typeface="Ubuntu"/>
                          <a:cs typeface="Ubuntu"/>
                          <a:sym typeface="Ubuntu"/>
                        </a:rPr>
                        <a:t>NOT</a:t>
                      </a:r>
                      <a:r>
                        <a:rPr lang="es-CO" sz="1400" u="none" cap="none" strike="noStrike">
                          <a:solidFill>
                            <a:srgbClr val="181E4B"/>
                          </a:solidFill>
                          <a:latin typeface="Ubuntu"/>
                          <a:ea typeface="Ubuntu"/>
                          <a:cs typeface="Ubuntu"/>
                          <a:sym typeface="Ubuntu"/>
                        </a:rPr>
                        <a:t> (unario)</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~a</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Invierte los bits del operando (por ejemplo, 000101 pasa a 111010). Trunca a 32 bits.</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Operador </a:t>
                      </a:r>
                      <a:r>
                        <a:rPr b="1" lang="es-CO" sz="1400" u="none" cap="none" strike="noStrike">
                          <a:solidFill>
                            <a:srgbClr val="181E4B"/>
                          </a:solidFill>
                          <a:latin typeface="Ubuntu"/>
                          <a:ea typeface="Ubuntu"/>
                          <a:cs typeface="Ubuntu"/>
                          <a:sym typeface="Ubuntu"/>
                        </a:rPr>
                        <a:t>LEFT SHIFT</a:t>
                      </a:r>
                      <a:endParaRPr sz="1400" u="none" cap="none" strike="noStrike">
                        <a:solidFill>
                          <a:srgbClr val="181E4B"/>
                        </a:solidFill>
                        <a:latin typeface="Ubuntu"/>
                        <a:ea typeface="Ubuntu"/>
                        <a:cs typeface="Ubuntu"/>
                        <a:sym typeface="Ubuntu"/>
                      </a:endParaRPr>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a &lt;&lt;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Desplazamiento de bits hacia la izquierda. Ej: 11 (3) pasa a 110 (6).</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Operador </a:t>
                      </a:r>
                      <a:r>
                        <a:rPr b="1" lang="es-CO" sz="1400" u="none" cap="none" strike="noStrike">
                          <a:solidFill>
                            <a:srgbClr val="181E4B"/>
                          </a:solidFill>
                          <a:latin typeface="Ubuntu"/>
                          <a:ea typeface="Ubuntu"/>
                          <a:cs typeface="Ubuntu"/>
                          <a:sym typeface="Ubuntu"/>
                        </a:rPr>
                        <a:t>RIGHT SHIFT</a:t>
                      </a:r>
                      <a:endParaRPr sz="1400" u="none" cap="none" strike="noStrike">
                        <a:solidFill>
                          <a:srgbClr val="181E4B"/>
                        </a:solidFill>
                        <a:latin typeface="Ubuntu"/>
                        <a:ea typeface="Ubuntu"/>
                        <a:cs typeface="Ubuntu"/>
                        <a:sym typeface="Ubuntu"/>
                      </a:endParaRPr>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a &gt;&gt;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Desplazamiento de bits hacia la derecha. Ej: 11 (3) pasa a 1 (1).</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Operador </a:t>
                      </a:r>
                      <a:r>
                        <a:rPr b="1" lang="es-CO" sz="1400" u="none" cap="none" strike="noStrike">
                          <a:solidFill>
                            <a:srgbClr val="181E4B"/>
                          </a:solidFill>
                          <a:latin typeface="Ubuntu"/>
                          <a:ea typeface="Ubuntu"/>
                          <a:cs typeface="Ubuntu"/>
                          <a:sym typeface="Ubuntu"/>
                        </a:rPr>
                        <a:t>RIGHT SHIFT</a:t>
                      </a:r>
                      <a:r>
                        <a:rPr lang="es-CO" sz="1400" u="none" cap="none" strike="noStrike">
                          <a:solidFill>
                            <a:srgbClr val="181E4B"/>
                          </a:solidFill>
                          <a:latin typeface="Ubuntu"/>
                          <a:ea typeface="Ubuntu"/>
                          <a:cs typeface="Ubuntu"/>
                          <a:sym typeface="Ubuntu"/>
                        </a:rPr>
                        <a:t> sin signo</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a &gt;&gt;&gt;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Desplazamiento de bits hacia la derecha, como un operador sin signo.</a:t>
                      </a:r>
                      <a:endParaRPr sz="1400" u="none" cap="none" strike="noStrike"/>
                    </a:p>
                  </a:txBody>
                  <a:tcPr marT="60950" marB="60950" marR="60950" marL="60950" anchor="ct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0" name="Shape 410"/>
        <p:cNvGrpSpPr/>
        <p:nvPr/>
      </p:nvGrpSpPr>
      <p:grpSpPr>
        <a:xfrm>
          <a:off x="0" y="0"/>
          <a:ext cx="0" cy="0"/>
          <a:chOff x="0" y="0"/>
          <a:chExt cx="0" cy="0"/>
        </a:xfrm>
      </p:grpSpPr>
      <p:pic>
        <p:nvPicPr>
          <p:cNvPr id="411" name="Google Shape;411;p55"/>
          <p:cNvPicPr preferRelativeResize="0"/>
          <p:nvPr/>
        </p:nvPicPr>
        <p:blipFill rotWithShape="1">
          <a:blip r:embed="rId3">
            <a:alphaModFix/>
          </a:blip>
          <a:srcRect b="0" l="0" r="79423" t="753"/>
          <a:stretch/>
        </p:blipFill>
        <p:spPr>
          <a:xfrm rot="10800000">
            <a:off x="-26505" y="1855"/>
            <a:ext cx="7487477" cy="6858000"/>
          </a:xfrm>
          <a:prstGeom prst="rect">
            <a:avLst/>
          </a:prstGeom>
          <a:noFill/>
          <a:ln>
            <a:noFill/>
          </a:ln>
        </p:spPr>
      </p:pic>
      <p:pic>
        <p:nvPicPr>
          <p:cNvPr id="412" name="Google Shape;412;p55"/>
          <p:cNvPicPr preferRelativeResize="0"/>
          <p:nvPr/>
        </p:nvPicPr>
        <p:blipFill rotWithShape="1">
          <a:blip r:embed="rId3">
            <a:alphaModFix/>
          </a:blip>
          <a:srcRect b="0" l="0" r="79423" t="753"/>
          <a:stretch/>
        </p:blipFill>
        <p:spPr>
          <a:xfrm>
            <a:off x="8985812" y="0"/>
            <a:ext cx="3206188" cy="6858000"/>
          </a:xfrm>
          <a:prstGeom prst="rect">
            <a:avLst/>
          </a:prstGeom>
          <a:noFill/>
          <a:ln>
            <a:noFill/>
          </a:ln>
        </p:spPr>
      </p:pic>
      <p:pic>
        <p:nvPicPr>
          <p:cNvPr id="413" name="Google Shape;413;p55"/>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414" name="Google Shape;414;p55"/>
          <p:cNvPicPr preferRelativeResize="0"/>
          <p:nvPr/>
        </p:nvPicPr>
        <p:blipFill rotWithShape="1">
          <a:blip r:embed="rId5">
            <a:alphaModFix/>
          </a:blip>
          <a:srcRect b="0" l="0" r="10996" t="0"/>
          <a:stretch/>
        </p:blipFill>
        <p:spPr>
          <a:xfrm>
            <a:off x="9586988" y="1540720"/>
            <a:ext cx="2625212" cy="5480654"/>
          </a:xfrm>
          <a:prstGeom prst="rect">
            <a:avLst/>
          </a:prstGeom>
          <a:noFill/>
          <a:ln>
            <a:noFill/>
          </a:ln>
        </p:spPr>
      </p:pic>
      <p:sp>
        <p:nvSpPr>
          <p:cNvPr id="415" name="Google Shape;415;p55"/>
          <p:cNvSpPr txBox="1"/>
          <p:nvPr/>
        </p:nvSpPr>
        <p:spPr>
          <a:xfrm>
            <a:off x="578458" y="397102"/>
            <a:ext cx="6313409"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b="0" i="0" sz="1400" u="none" cap="none" strike="noStrike">
              <a:solidFill>
                <a:schemeClr val="lt1"/>
              </a:solidFill>
              <a:latin typeface="Arial"/>
              <a:ea typeface="Arial"/>
              <a:cs typeface="Arial"/>
              <a:sym typeface="Arial"/>
            </a:endParaRPr>
          </a:p>
        </p:txBody>
      </p:sp>
      <p:sp>
        <p:nvSpPr>
          <p:cNvPr id="416" name="Google Shape;416;p55"/>
          <p:cNvSpPr txBox="1"/>
          <p:nvPr/>
        </p:nvSpPr>
        <p:spPr>
          <a:xfrm>
            <a:off x="578458" y="966448"/>
            <a:ext cx="490433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Ubuntu"/>
                <a:ea typeface="Ubuntu"/>
                <a:cs typeface="Ubuntu"/>
                <a:sym typeface="Ubuntu"/>
              </a:rPr>
              <a:t>Asignación a nivel de bit</a:t>
            </a:r>
            <a:endParaRPr b="0" i="0" sz="1400" u="none" cap="none" strike="noStrike">
              <a:solidFill>
                <a:srgbClr val="000000"/>
              </a:solidFill>
              <a:latin typeface="Arial"/>
              <a:ea typeface="Arial"/>
              <a:cs typeface="Arial"/>
              <a:sym typeface="Arial"/>
            </a:endParaRPr>
          </a:p>
        </p:txBody>
      </p:sp>
      <p:graphicFrame>
        <p:nvGraphicFramePr>
          <p:cNvPr id="417" name="Google Shape;417;p55"/>
          <p:cNvGraphicFramePr/>
          <p:nvPr/>
        </p:nvGraphicFramePr>
        <p:xfrm>
          <a:off x="2032000" y="1799872"/>
          <a:ext cx="3000000" cy="3000000"/>
        </p:xfrm>
        <a:graphic>
          <a:graphicData uri="http://schemas.openxmlformats.org/drawingml/2006/table">
            <a:tbl>
              <a:tblPr bandRow="1" firstRow="1">
                <a:noFill/>
                <a:tableStyleId>{16D6ADB1-0202-4071-995A-D8967813927A}</a:tableStyleId>
              </a:tblPr>
              <a:tblGrid>
                <a:gridCol w="3945475"/>
                <a:gridCol w="1473200"/>
                <a:gridCol w="2709325"/>
              </a:tblGrid>
              <a:tr h="37085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solidFill>
                            <a:srgbClr val="181E4B"/>
                          </a:solidFill>
                          <a:latin typeface="Ubuntu"/>
                          <a:ea typeface="Ubuntu"/>
                          <a:cs typeface="Ubuntu"/>
                          <a:sym typeface="Ubuntu"/>
                        </a:rPr>
                        <a:t>Nombre</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solidFill>
                            <a:srgbClr val="181E4B"/>
                          </a:solidFill>
                          <a:latin typeface="Ubuntu"/>
                          <a:ea typeface="Ubuntu"/>
                          <a:cs typeface="Ubuntu"/>
                          <a:sym typeface="Ubuntu"/>
                        </a:rPr>
                        <a:t>Operador</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solidFill>
                            <a:srgbClr val="181E4B"/>
                          </a:solidFill>
                          <a:latin typeface="Ubuntu"/>
                          <a:ea typeface="Ubuntu"/>
                          <a:cs typeface="Ubuntu"/>
                          <a:sym typeface="Ubuntu"/>
                        </a:rPr>
                        <a:t>Descripción</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Desplazamiento a la izquierda y asignación</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a &lt;&lt;=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Es equivalente a a = a &lt;&lt; b.</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Desplazamiento a la derecha y asignación</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a &gt;&gt;=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Es equivalente a a = a &gt;&gt; b.</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Desplazamiento a la derecha sin signo y asignación</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a &gt;&gt;&gt;=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Es equivalente a a = a &gt;&gt;&gt; b.</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Operación AND y asignación</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a &amp;=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Es equivalente a a = a &amp; b</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Operación OR y asignación</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a |=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Es equivalente a a = a | b</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Operación XOR y asignación</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a ^=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Es equivalente a a = a ^ b</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Operación AND lógico y asignación</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a &amp;&amp;=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Es equivalente a a &amp;&amp; (a = b)</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Operación OR lógico y asignación</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a ||=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Es equivalente a a || (a = b)</a:t>
                      </a:r>
                      <a:endParaRPr sz="1400" u="none" cap="none" strike="noStrike"/>
                    </a:p>
                  </a:txBody>
                  <a:tcPr marT="60950" marB="60950" marR="60950" marL="60950" anchor="ct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1" name="Shape 421"/>
        <p:cNvGrpSpPr/>
        <p:nvPr/>
      </p:nvGrpSpPr>
      <p:grpSpPr>
        <a:xfrm>
          <a:off x="0" y="0"/>
          <a:ext cx="0" cy="0"/>
          <a:chOff x="0" y="0"/>
          <a:chExt cx="0" cy="0"/>
        </a:xfrm>
      </p:grpSpPr>
      <p:pic>
        <p:nvPicPr>
          <p:cNvPr id="422" name="Google Shape;422;p56"/>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423" name="Google Shape;423;p56"/>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424" name="Google Shape;424;p56"/>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425" name="Google Shape;425;p56"/>
          <p:cNvSpPr txBox="1"/>
          <p:nvPr/>
        </p:nvSpPr>
        <p:spPr>
          <a:xfrm>
            <a:off x="578458" y="397102"/>
            <a:ext cx="6535574"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avanzados</a:t>
            </a:r>
            <a:endParaRPr b="0" i="0" sz="1400" u="none" cap="none" strike="noStrike">
              <a:solidFill>
                <a:schemeClr val="lt1"/>
              </a:solidFill>
              <a:latin typeface="Arial"/>
              <a:ea typeface="Arial"/>
              <a:cs typeface="Arial"/>
              <a:sym typeface="Arial"/>
            </a:endParaRPr>
          </a:p>
        </p:txBody>
      </p:sp>
      <p:sp>
        <p:nvSpPr>
          <p:cNvPr id="426" name="Google Shape;426;p56"/>
          <p:cNvSpPr txBox="1"/>
          <p:nvPr/>
        </p:nvSpPr>
        <p:spPr>
          <a:xfrm>
            <a:off x="578458" y="966448"/>
            <a:ext cx="616981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Ubuntu"/>
                <a:ea typeface="Ubuntu"/>
                <a:cs typeface="Ubuntu"/>
                <a:sym typeface="Ubuntu"/>
              </a:rPr>
              <a:t>Operadores String y concatenación</a:t>
            </a:r>
            <a:endParaRPr b="0" i="0" sz="1400" u="none" cap="none" strike="noStrike">
              <a:solidFill>
                <a:srgbClr val="000000"/>
              </a:solidFill>
              <a:latin typeface="Arial"/>
              <a:ea typeface="Arial"/>
              <a:cs typeface="Arial"/>
              <a:sym typeface="Arial"/>
            </a:endParaRPr>
          </a:p>
        </p:txBody>
      </p:sp>
      <p:graphicFrame>
        <p:nvGraphicFramePr>
          <p:cNvPr id="427" name="Google Shape;427;p56"/>
          <p:cNvGraphicFramePr/>
          <p:nvPr/>
        </p:nvGraphicFramePr>
        <p:xfrm>
          <a:off x="2032000" y="1583717"/>
          <a:ext cx="3000000" cy="3000000"/>
        </p:xfrm>
        <a:graphic>
          <a:graphicData uri="http://schemas.openxmlformats.org/drawingml/2006/table">
            <a:tbl>
              <a:tblPr bandRow="1" firstRow="1">
                <a:noFill/>
                <a:tableStyleId>{16D6ADB1-0202-4071-995A-D8967813927A}</a:tableStyleId>
              </a:tblPr>
              <a:tblGrid>
                <a:gridCol w="2709325"/>
                <a:gridCol w="2709325"/>
                <a:gridCol w="2709325"/>
              </a:tblGrid>
              <a:tr h="37085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solidFill>
                            <a:srgbClr val="FFFFFF"/>
                          </a:solidFill>
                        </a:rPr>
                        <a:t>Nombre</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solidFill>
                            <a:srgbClr val="FFFFFF"/>
                          </a:solidFill>
                        </a:rPr>
                        <a:t>Operador</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solidFill>
                            <a:srgbClr val="FFFFFF"/>
                          </a:solidFill>
                        </a:rPr>
                        <a:t>Descripción</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Concatenación de texto</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 +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Une el contenido de a con el contenido de b</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Conversión a número (Suma unaria)</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Si a no es un número, intenta convertirlo en un número.</a:t>
                      </a:r>
                      <a:endParaRPr sz="1400" u="none" cap="none" strike="noStrike"/>
                    </a:p>
                  </a:txBody>
                  <a:tcPr marT="60950" marB="60950" marR="60950" marL="60950" anchor="ctr"/>
                </a:tc>
              </a:tr>
            </a:tbl>
          </a:graphicData>
        </a:graphic>
      </p:graphicFrame>
      <p:pic>
        <p:nvPicPr>
          <p:cNvPr id="428" name="Google Shape;428;p56"/>
          <p:cNvPicPr preferRelativeResize="0"/>
          <p:nvPr/>
        </p:nvPicPr>
        <p:blipFill rotWithShape="1">
          <a:blip r:embed="rId6">
            <a:alphaModFix/>
          </a:blip>
          <a:srcRect b="0" l="0" r="0" t="0"/>
          <a:stretch/>
        </p:blipFill>
        <p:spPr>
          <a:xfrm>
            <a:off x="2031999" y="3268995"/>
            <a:ext cx="8067407" cy="23799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2" name="Shape 432"/>
        <p:cNvGrpSpPr/>
        <p:nvPr/>
      </p:nvGrpSpPr>
      <p:grpSpPr>
        <a:xfrm>
          <a:off x="0" y="0"/>
          <a:ext cx="0" cy="0"/>
          <a:chOff x="0" y="0"/>
          <a:chExt cx="0" cy="0"/>
        </a:xfrm>
      </p:grpSpPr>
      <p:pic>
        <p:nvPicPr>
          <p:cNvPr id="433" name="Google Shape;433;p57"/>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434" name="Google Shape;434;p57"/>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435" name="Google Shape;435;p57"/>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436" name="Google Shape;436;p57"/>
          <p:cNvSpPr txBox="1"/>
          <p:nvPr/>
        </p:nvSpPr>
        <p:spPr>
          <a:xfrm>
            <a:off x="578458" y="397102"/>
            <a:ext cx="6535574"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avanzados</a:t>
            </a:r>
            <a:endParaRPr b="0" i="0" sz="1400" u="none" cap="none" strike="noStrike">
              <a:solidFill>
                <a:schemeClr val="lt1"/>
              </a:solidFill>
              <a:latin typeface="Arial"/>
              <a:ea typeface="Arial"/>
              <a:cs typeface="Arial"/>
              <a:sym typeface="Arial"/>
            </a:endParaRPr>
          </a:p>
        </p:txBody>
      </p:sp>
      <p:sp>
        <p:nvSpPr>
          <p:cNvPr id="437" name="Google Shape;437;p57"/>
          <p:cNvSpPr txBox="1"/>
          <p:nvPr/>
        </p:nvSpPr>
        <p:spPr>
          <a:xfrm>
            <a:off x="578458" y="966448"/>
            <a:ext cx="616981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Ubuntu"/>
                <a:ea typeface="Ubuntu"/>
                <a:cs typeface="Ubuntu"/>
                <a:sym typeface="Ubuntu"/>
              </a:rPr>
              <a:t>Operadores Logicos</a:t>
            </a:r>
            <a:endParaRPr b="0" i="0" sz="2000" u="none" cap="none" strike="noStrike">
              <a:solidFill>
                <a:schemeClr val="lt1"/>
              </a:solidFill>
              <a:latin typeface="Ubuntu"/>
              <a:ea typeface="Ubuntu"/>
              <a:cs typeface="Ubuntu"/>
              <a:sym typeface="Ubuntu"/>
            </a:endParaRPr>
          </a:p>
        </p:txBody>
      </p:sp>
      <p:graphicFrame>
        <p:nvGraphicFramePr>
          <p:cNvPr id="438" name="Google Shape;438;p57"/>
          <p:cNvGraphicFramePr/>
          <p:nvPr/>
        </p:nvGraphicFramePr>
        <p:xfrm>
          <a:off x="2032000" y="1598554"/>
          <a:ext cx="3000000" cy="3000000"/>
        </p:xfrm>
        <a:graphic>
          <a:graphicData uri="http://schemas.openxmlformats.org/drawingml/2006/table">
            <a:tbl>
              <a:tblPr bandRow="1" firstRow="1">
                <a:noFill/>
                <a:tableStyleId>{16D6ADB1-0202-4071-995A-D8967813927A}</a:tableStyleId>
              </a:tblPr>
              <a:tblGrid>
                <a:gridCol w="2709325"/>
                <a:gridCol w="2709325"/>
                <a:gridCol w="2709325"/>
              </a:tblGrid>
              <a:tr h="37085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solidFill>
                            <a:srgbClr val="181E4B"/>
                          </a:solidFill>
                          <a:latin typeface="Ubuntu"/>
                          <a:ea typeface="Ubuntu"/>
                          <a:cs typeface="Ubuntu"/>
                          <a:sym typeface="Ubuntu"/>
                        </a:rPr>
                        <a:t>Nombre</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solidFill>
                            <a:srgbClr val="181E4B"/>
                          </a:solidFill>
                          <a:latin typeface="Ubuntu"/>
                          <a:ea typeface="Ubuntu"/>
                          <a:cs typeface="Ubuntu"/>
                          <a:sym typeface="Ubuntu"/>
                        </a:rPr>
                        <a:t>Operador</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solidFill>
                            <a:srgbClr val="181E4B"/>
                          </a:solidFill>
                          <a:latin typeface="Ubuntu"/>
                          <a:ea typeface="Ubuntu"/>
                          <a:cs typeface="Ubuntu"/>
                          <a:sym typeface="Ubuntu"/>
                        </a:rPr>
                        <a:t>Descripción</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Operador lógico </a:t>
                      </a:r>
                      <a:r>
                        <a:rPr b="1" lang="es-CO" sz="1400" u="none" cap="none" strike="noStrike">
                          <a:solidFill>
                            <a:srgbClr val="181E4B"/>
                          </a:solidFill>
                          <a:latin typeface="Ubuntu"/>
                          <a:ea typeface="Ubuntu"/>
                          <a:cs typeface="Ubuntu"/>
                          <a:sym typeface="Ubuntu"/>
                        </a:rPr>
                        <a:t>AND</a:t>
                      </a:r>
                      <a:endParaRPr sz="1400" u="none" cap="none" strike="noStrike">
                        <a:solidFill>
                          <a:srgbClr val="181E4B"/>
                        </a:solidFill>
                        <a:latin typeface="Ubuntu"/>
                        <a:ea typeface="Ubuntu"/>
                        <a:cs typeface="Ubuntu"/>
                        <a:sym typeface="Ubuntu"/>
                      </a:endParaRPr>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a &amp;&amp;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Devuelve a si es false, sino devuelve b.</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Operador ternario ?:</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a ? b : c</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Si a es true, devuelve b, sino devuelve c.</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Operador lógico </a:t>
                      </a:r>
                      <a:r>
                        <a:rPr b="1" lang="es-CO" sz="1400" u="none" cap="none" strike="noStrike">
                          <a:solidFill>
                            <a:srgbClr val="181E4B"/>
                          </a:solidFill>
                          <a:latin typeface="Ubuntu"/>
                          <a:ea typeface="Ubuntu"/>
                          <a:cs typeface="Ubuntu"/>
                          <a:sym typeface="Ubuntu"/>
                        </a:rPr>
                        <a:t>OR</a:t>
                      </a:r>
                      <a:endParaRPr sz="1400" u="none" cap="none" strike="noStrike">
                        <a:solidFill>
                          <a:srgbClr val="181E4B"/>
                        </a:solidFill>
                        <a:latin typeface="Ubuntu"/>
                        <a:ea typeface="Ubuntu"/>
                        <a:cs typeface="Ubuntu"/>
                        <a:sym typeface="Ubuntu"/>
                      </a:endParaRPr>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a ||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Devuelve a si es true, sino devuelve b.</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Operador lógico </a:t>
                      </a:r>
                      <a:r>
                        <a:rPr b="1" lang="es-CO" sz="1400" u="none" cap="none" strike="noStrike">
                          <a:solidFill>
                            <a:srgbClr val="181E4B"/>
                          </a:solidFill>
                          <a:latin typeface="Ubuntu"/>
                          <a:ea typeface="Ubuntu"/>
                          <a:cs typeface="Ubuntu"/>
                          <a:sym typeface="Ubuntu"/>
                        </a:rPr>
                        <a:t>Nullish coalescing</a:t>
                      </a:r>
                      <a:endParaRPr sz="1400" u="none" cap="none" strike="noStrike">
                        <a:solidFill>
                          <a:srgbClr val="181E4B"/>
                        </a:solidFill>
                        <a:latin typeface="Ubuntu"/>
                        <a:ea typeface="Ubuntu"/>
                        <a:cs typeface="Ubuntu"/>
                        <a:sym typeface="Ubuntu"/>
                      </a:endParaRPr>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a ??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Devuelve b si a es null o undefined, sino devuelve a.</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Operador de asignación lógica nula ??=</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a ??= b</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Es equivalente a a ?? (a = b)</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Operador de encadenamiento opcional ?.</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data?.name</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Permite intentar acceder a una propiedad, aunque su padre no exista.</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Operador unario lógico </a:t>
                      </a:r>
                      <a:r>
                        <a:rPr b="1" lang="es-CO" sz="1400" u="none" cap="none" strike="noStrike">
                          <a:solidFill>
                            <a:srgbClr val="181E4B"/>
                          </a:solidFill>
                          <a:latin typeface="Ubuntu"/>
                          <a:ea typeface="Ubuntu"/>
                          <a:cs typeface="Ubuntu"/>
                          <a:sym typeface="Ubuntu"/>
                        </a:rPr>
                        <a:t>NOT</a:t>
                      </a:r>
                      <a:endParaRPr sz="1400" u="none" cap="none" strike="noStrike">
                        <a:solidFill>
                          <a:srgbClr val="181E4B"/>
                        </a:solidFill>
                        <a:latin typeface="Ubuntu"/>
                        <a:ea typeface="Ubuntu"/>
                        <a:cs typeface="Ubuntu"/>
                        <a:sym typeface="Ubuntu"/>
                      </a:endParaRPr>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!a</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rgbClr val="181E4B"/>
                          </a:solidFill>
                          <a:latin typeface="Ubuntu"/>
                          <a:ea typeface="Ubuntu"/>
                          <a:cs typeface="Ubuntu"/>
                          <a:sym typeface="Ubuntu"/>
                        </a:rPr>
                        <a:t>Invierte el valor. Si es true devuelve false y viceversa.</a:t>
                      </a:r>
                      <a:endParaRPr sz="1400" u="none" cap="none" strike="noStrike"/>
                    </a:p>
                  </a:txBody>
                  <a:tcPr marT="60950" marB="60950" marR="60950" marL="60950" anchor="ct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1E4B"/>
        </a:solidFill>
      </p:bgPr>
    </p:bg>
    <p:spTree>
      <p:nvGrpSpPr>
        <p:cNvPr id="442" name="Shape 442"/>
        <p:cNvGrpSpPr/>
        <p:nvPr/>
      </p:nvGrpSpPr>
      <p:grpSpPr>
        <a:xfrm>
          <a:off x="0" y="0"/>
          <a:ext cx="0" cy="0"/>
          <a:chOff x="0" y="0"/>
          <a:chExt cx="0" cy="0"/>
        </a:xfrm>
      </p:grpSpPr>
      <p:pic>
        <p:nvPicPr>
          <p:cNvPr id="443" name="Google Shape;443;p18"/>
          <p:cNvPicPr preferRelativeResize="0"/>
          <p:nvPr/>
        </p:nvPicPr>
        <p:blipFill rotWithShape="1">
          <a:blip r:embed="rId3">
            <a:alphaModFix/>
          </a:blip>
          <a:srcRect b="0" l="0" r="0" t="0"/>
          <a:stretch/>
        </p:blipFill>
        <p:spPr>
          <a:xfrm>
            <a:off x="3258167" y="2494344"/>
            <a:ext cx="5675666" cy="18693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AFC"/>
        </a:solidFill>
      </p:bgPr>
    </p:bg>
    <p:spTree>
      <p:nvGrpSpPr>
        <p:cNvPr id="111" name="Shape 111"/>
        <p:cNvGrpSpPr/>
        <p:nvPr/>
      </p:nvGrpSpPr>
      <p:grpSpPr>
        <a:xfrm>
          <a:off x="0" y="0"/>
          <a:ext cx="0" cy="0"/>
          <a:chOff x="0" y="0"/>
          <a:chExt cx="0" cy="0"/>
        </a:xfrm>
      </p:grpSpPr>
      <p:sp>
        <p:nvSpPr>
          <p:cNvPr id="112" name="Google Shape;112;p32"/>
          <p:cNvSpPr/>
          <p:nvPr/>
        </p:nvSpPr>
        <p:spPr>
          <a:xfrm>
            <a:off x="0" y="0"/>
            <a:ext cx="12192000" cy="6858000"/>
          </a:xfrm>
          <a:prstGeom prst="rect">
            <a:avLst/>
          </a:prstGeom>
          <a:solidFill>
            <a:srgbClr val="181E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13" name="Google Shape;113;p32"/>
          <p:cNvPicPr preferRelativeResize="0"/>
          <p:nvPr/>
        </p:nvPicPr>
        <p:blipFill rotWithShape="1">
          <a:blip r:embed="rId3">
            <a:alphaModFix/>
          </a:blip>
          <a:srcRect b="0" l="0" r="29251" t="0"/>
          <a:stretch/>
        </p:blipFill>
        <p:spPr>
          <a:xfrm rot="10800000">
            <a:off x="0" y="0"/>
            <a:ext cx="5053608" cy="6858000"/>
          </a:xfrm>
          <a:prstGeom prst="rect">
            <a:avLst/>
          </a:prstGeom>
          <a:noFill/>
          <a:ln>
            <a:noFill/>
          </a:ln>
        </p:spPr>
      </p:pic>
      <p:sp>
        <p:nvSpPr>
          <p:cNvPr id="114" name="Google Shape;114;p32"/>
          <p:cNvSpPr txBox="1"/>
          <p:nvPr/>
        </p:nvSpPr>
        <p:spPr>
          <a:xfrm>
            <a:off x="578458" y="397102"/>
            <a:ext cx="460314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Tipos de datos</a:t>
            </a:r>
            <a:endParaRPr b="0" i="0" sz="1400" u="none" cap="none" strike="noStrike">
              <a:solidFill>
                <a:srgbClr val="000000"/>
              </a:solidFill>
              <a:latin typeface="Arial"/>
              <a:ea typeface="Arial"/>
              <a:cs typeface="Arial"/>
              <a:sym typeface="Arial"/>
            </a:endParaRPr>
          </a:p>
        </p:txBody>
      </p:sp>
      <p:sp>
        <p:nvSpPr>
          <p:cNvPr id="115" name="Google Shape;115;p32"/>
          <p:cNvSpPr txBox="1"/>
          <p:nvPr/>
        </p:nvSpPr>
        <p:spPr>
          <a:xfrm>
            <a:off x="578459" y="966448"/>
            <a:ext cx="18288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lt1"/>
                </a:solidFill>
                <a:latin typeface="Ubuntu"/>
                <a:ea typeface="Ubuntu"/>
                <a:cs typeface="Ubuntu"/>
                <a:sym typeface="Ubuntu"/>
              </a:rPr>
              <a:t>Básicos</a:t>
            </a:r>
            <a:endParaRPr b="0" i="0" sz="1400" u="none" cap="none" strike="noStrike">
              <a:solidFill>
                <a:srgbClr val="000000"/>
              </a:solidFill>
              <a:latin typeface="Arial"/>
              <a:ea typeface="Arial"/>
              <a:cs typeface="Arial"/>
              <a:sym typeface="Arial"/>
            </a:endParaRPr>
          </a:p>
        </p:txBody>
      </p:sp>
      <p:pic>
        <p:nvPicPr>
          <p:cNvPr id="116" name="Google Shape;116;p32"/>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117" name="Google Shape;117;p32"/>
          <p:cNvPicPr preferRelativeResize="0"/>
          <p:nvPr/>
        </p:nvPicPr>
        <p:blipFill rotWithShape="1">
          <a:blip r:embed="rId5">
            <a:alphaModFix/>
          </a:blip>
          <a:srcRect b="0" l="0" r="0" t="0"/>
          <a:stretch/>
        </p:blipFill>
        <p:spPr>
          <a:xfrm>
            <a:off x="1553818" y="1336291"/>
            <a:ext cx="9121930" cy="531922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12"/>
          <p:cNvPicPr preferRelativeResize="0"/>
          <p:nvPr/>
        </p:nvPicPr>
        <p:blipFill rotWithShape="1">
          <a:blip r:embed="rId3">
            <a:alphaModFix/>
          </a:blip>
          <a:srcRect b="0" l="0" r="68704" t="753"/>
          <a:stretch/>
        </p:blipFill>
        <p:spPr>
          <a:xfrm>
            <a:off x="7315630" y="0"/>
            <a:ext cx="4876369" cy="6858000"/>
          </a:xfrm>
          <a:prstGeom prst="rect">
            <a:avLst/>
          </a:prstGeom>
          <a:noFill/>
          <a:ln>
            <a:noFill/>
          </a:ln>
        </p:spPr>
      </p:pic>
      <p:pic>
        <p:nvPicPr>
          <p:cNvPr id="123" name="Google Shape;123;p12"/>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sp>
        <p:nvSpPr>
          <p:cNvPr id="124" name="Google Shape;124;p12"/>
          <p:cNvSpPr txBox="1"/>
          <p:nvPr/>
        </p:nvSpPr>
        <p:spPr>
          <a:xfrm>
            <a:off x="578458" y="397102"/>
            <a:ext cx="4297913"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rgbClr val="181E4B"/>
                </a:solidFill>
                <a:latin typeface="Ubuntu"/>
                <a:ea typeface="Ubuntu"/>
                <a:cs typeface="Ubuntu"/>
                <a:sym typeface="Ubuntu"/>
              </a:rPr>
              <a:t>Tipos de Datos</a:t>
            </a:r>
            <a:endParaRPr b="0" i="0" sz="1400" u="none" cap="none" strike="noStrike">
              <a:solidFill>
                <a:srgbClr val="181E4B"/>
              </a:solidFill>
              <a:latin typeface="Arial"/>
              <a:ea typeface="Arial"/>
              <a:cs typeface="Arial"/>
              <a:sym typeface="Arial"/>
            </a:endParaRPr>
          </a:p>
        </p:txBody>
      </p:sp>
      <p:pic>
        <p:nvPicPr>
          <p:cNvPr id="125" name="Google Shape;125;p12"/>
          <p:cNvPicPr preferRelativeResize="0"/>
          <p:nvPr/>
        </p:nvPicPr>
        <p:blipFill rotWithShape="1">
          <a:blip r:embed="rId5">
            <a:alphaModFix/>
          </a:blip>
          <a:srcRect b="0" l="0" r="0" t="0"/>
          <a:stretch/>
        </p:blipFill>
        <p:spPr>
          <a:xfrm>
            <a:off x="2964583" y="1321600"/>
            <a:ext cx="6262836" cy="2107400"/>
          </a:xfrm>
          <a:prstGeom prst="rect">
            <a:avLst/>
          </a:prstGeom>
          <a:noFill/>
          <a:ln>
            <a:noFill/>
          </a:ln>
        </p:spPr>
      </p:pic>
      <p:sp>
        <p:nvSpPr>
          <p:cNvPr id="126" name="Google Shape;126;p12"/>
          <p:cNvSpPr txBox="1"/>
          <p:nvPr/>
        </p:nvSpPr>
        <p:spPr>
          <a:xfrm>
            <a:off x="578457" y="3584097"/>
            <a:ext cx="4297913"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rgbClr val="181E4B"/>
                </a:solidFill>
                <a:latin typeface="Ubuntu"/>
                <a:ea typeface="Ubuntu"/>
                <a:cs typeface="Ubuntu"/>
                <a:sym typeface="Ubuntu"/>
              </a:rPr>
              <a:t>Typeof()</a:t>
            </a:r>
            <a:endParaRPr b="0" i="0" sz="1400" u="none" cap="none" strike="noStrike">
              <a:solidFill>
                <a:srgbClr val="181E4B"/>
              </a:solidFill>
              <a:latin typeface="Arial"/>
              <a:ea typeface="Arial"/>
              <a:cs typeface="Arial"/>
              <a:sym typeface="Arial"/>
            </a:endParaRPr>
          </a:p>
        </p:txBody>
      </p:sp>
      <p:pic>
        <p:nvPicPr>
          <p:cNvPr id="127" name="Google Shape;127;p12"/>
          <p:cNvPicPr preferRelativeResize="0"/>
          <p:nvPr/>
        </p:nvPicPr>
        <p:blipFill rotWithShape="1">
          <a:blip r:embed="rId6">
            <a:alphaModFix/>
          </a:blip>
          <a:srcRect b="0" l="0" r="0" t="0"/>
          <a:stretch/>
        </p:blipFill>
        <p:spPr>
          <a:xfrm>
            <a:off x="2964583" y="4564331"/>
            <a:ext cx="6262836" cy="168752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33"/>
          <p:cNvPicPr preferRelativeResize="0"/>
          <p:nvPr/>
        </p:nvPicPr>
        <p:blipFill rotWithShape="1">
          <a:blip r:embed="rId3">
            <a:alphaModFix/>
          </a:blip>
          <a:srcRect b="0" l="0" r="68704" t="753"/>
          <a:stretch/>
        </p:blipFill>
        <p:spPr>
          <a:xfrm>
            <a:off x="7315630" y="0"/>
            <a:ext cx="4876369" cy="6858000"/>
          </a:xfrm>
          <a:prstGeom prst="rect">
            <a:avLst/>
          </a:prstGeom>
          <a:noFill/>
          <a:ln>
            <a:noFill/>
          </a:ln>
        </p:spPr>
      </p:pic>
      <p:pic>
        <p:nvPicPr>
          <p:cNvPr id="133" name="Google Shape;133;p33"/>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sp>
        <p:nvSpPr>
          <p:cNvPr id="134" name="Google Shape;134;p33"/>
          <p:cNvSpPr txBox="1"/>
          <p:nvPr/>
        </p:nvSpPr>
        <p:spPr>
          <a:xfrm>
            <a:off x="578458" y="397102"/>
            <a:ext cx="4297913"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rgbClr val="181E4B"/>
                </a:solidFill>
                <a:latin typeface="Ubuntu"/>
                <a:ea typeface="Ubuntu"/>
                <a:cs typeface="Ubuntu"/>
                <a:sym typeface="Ubuntu"/>
              </a:rPr>
              <a:t>Tipos de Datos</a:t>
            </a:r>
            <a:endParaRPr b="0" i="0" sz="1400" u="none" cap="none" strike="noStrike">
              <a:solidFill>
                <a:srgbClr val="181E4B"/>
              </a:solidFill>
              <a:latin typeface="Arial"/>
              <a:ea typeface="Arial"/>
              <a:cs typeface="Arial"/>
              <a:sym typeface="Arial"/>
            </a:endParaRPr>
          </a:p>
        </p:txBody>
      </p:sp>
      <p:pic>
        <p:nvPicPr>
          <p:cNvPr id="135" name="Google Shape;135;p33"/>
          <p:cNvPicPr preferRelativeResize="0"/>
          <p:nvPr/>
        </p:nvPicPr>
        <p:blipFill rotWithShape="1">
          <a:blip r:embed="rId5">
            <a:alphaModFix/>
          </a:blip>
          <a:srcRect b="0" l="0" r="0" t="0"/>
          <a:stretch/>
        </p:blipFill>
        <p:spPr>
          <a:xfrm>
            <a:off x="1458828" y="1166503"/>
            <a:ext cx="9274344" cy="55630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34"/>
          <p:cNvPicPr preferRelativeResize="0"/>
          <p:nvPr/>
        </p:nvPicPr>
        <p:blipFill rotWithShape="1">
          <a:blip r:embed="rId3">
            <a:alphaModFix/>
          </a:blip>
          <a:srcRect b="0" l="0" r="68704" t="753"/>
          <a:stretch/>
        </p:blipFill>
        <p:spPr>
          <a:xfrm>
            <a:off x="7315630" y="0"/>
            <a:ext cx="4876369" cy="6858000"/>
          </a:xfrm>
          <a:prstGeom prst="rect">
            <a:avLst/>
          </a:prstGeom>
          <a:noFill/>
          <a:ln>
            <a:noFill/>
          </a:ln>
        </p:spPr>
      </p:pic>
      <p:pic>
        <p:nvPicPr>
          <p:cNvPr id="141" name="Google Shape;141;p34"/>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sp>
        <p:nvSpPr>
          <p:cNvPr id="142" name="Google Shape;142;p34"/>
          <p:cNvSpPr txBox="1"/>
          <p:nvPr/>
        </p:nvSpPr>
        <p:spPr>
          <a:xfrm>
            <a:off x="578458" y="397102"/>
            <a:ext cx="4297913"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rgbClr val="181E4B"/>
                </a:solidFill>
                <a:latin typeface="Ubuntu"/>
                <a:ea typeface="Ubuntu"/>
                <a:cs typeface="Ubuntu"/>
                <a:sym typeface="Ubuntu"/>
              </a:rPr>
              <a:t>Tipos de Datos</a:t>
            </a:r>
            <a:endParaRPr b="0" i="0" sz="1400" u="none" cap="none" strike="noStrike">
              <a:solidFill>
                <a:srgbClr val="181E4B"/>
              </a:solidFill>
              <a:latin typeface="Arial"/>
              <a:ea typeface="Arial"/>
              <a:cs typeface="Arial"/>
              <a:sym typeface="Arial"/>
            </a:endParaRPr>
          </a:p>
        </p:txBody>
      </p:sp>
      <p:pic>
        <p:nvPicPr>
          <p:cNvPr id="143" name="Google Shape;143;p34"/>
          <p:cNvPicPr preferRelativeResize="0"/>
          <p:nvPr/>
        </p:nvPicPr>
        <p:blipFill rotWithShape="1">
          <a:blip r:embed="rId5">
            <a:alphaModFix/>
          </a:blip>
          <a:srcRect b="0" l="0" r="0" t="0"/>
          <a:stretch/>
        </p:blipFill>
        <p:spPr>
          <a:xfrm>
            <a:off x="1569327" y="1347435"/>
            <a:ext cx="9053345" cy="51134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AFC"/>
        </a:solidFill>
      </p:bgPr>
    </p:bg>
    <p:spTree>
      <p:nvGrpSpPr>
        <p:cNvPr id="147" name="Shape 147"/>
        <p:cNvGrpSpPr/>
        <p:nvPr/>
      </p:nvGrpSpPr>
      <p:grpSpPr>
        <a:xfrm>
          <a:off x="0" y="0"/>
          <a:ext cx="0" cy="0"/>
          <a:chOff x="0" y="0"/>
          <a:chExt cx="0" cy="0"/>
        </a:xfrm>
      </p:grpSpPr>
      <p:pic>
        <p:nvPicPr>
          <p:cNvPr id="148" name="Google Shape;148;p3"/>
          <p:cNvPicPr preferRelativeResize="0"/>
          <p:nvPr/>
        </p:nvPicPr>
        <p:blipFill rotWithShape="1">
          <a:blip r:embed="rId3">
            <a:alphaModFix/>
          </a:blip>
          <a:srcRect b="0" l="0" r="5904" t="0"/>
          <a:stretch/>
        </p:blipFill>
        <p:spPr>
          <a:xfrm>
            <a:off x="7039133" y="4314956"/>
            <a:ext cx="5152867" cy="2543044"/>
          </a:xfrm>
          <a:prstGeom prst="rect">
            <a:avLst/>
          </a:prstGeom>
          <a:noFill/>
          <a:ln>
            <a:noFill/>
          </a:ln>
        </p:spPr>
      </p:pic>
      <p:sp>
        <p:nvSpPr>
          <p:cNvPr id="149" name="Google Shape;149;p3"/>
          <p:cNvSpPr/>
          <p:nvPr/>
        </p:nvSpPr>
        <p:spPr>
          <a:xfrm>
            <a:off x="0" y="2804160"/>
            <a:ext cx="254000" cy="624840"/>
          </a:xfrm>
          <a:prstGeom prst="rect">
            <a:avLst/>
          </a:prstGeom>
          <a:solidFill>
            <a:srgbClr val="6B5C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0" name="Google Shape;150;p3"/>
          <p:cNvSpPr/>
          <p:nvPr/>
        </p:nvSpPr>
        <p:spPr>
          <a:xfrm>
            <a:off x="0" y="3728720"/>
            <a:ext cx="254000" cy="1219200"/>
          </a:xfrm>
          <a:prstGeom prst="rect">
            <a:avLst/>
          </a:prstGeom>
          <a:solidFill>
            <a:srgbClr val="EAA2F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1" name="Google Shape;151;p3"/>
          <p:cNvSpPr/>
          <p:nvPr/>
        </p:nvSpPr>
        <p:spPr>
          <a:xfrm>
            <a:off x="0" y="5334000"/>
            <a:ext cx="254000" cy="762000"/>
          </a:xfrm>
          <a:prstGeom prst="rect">
            <a:avLst/>
          </a:prstGeom>
          <a:solidFill>
            <a:srgbClr val="E6CA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2" name="Google Shape;152;p3"/>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153" name="Google Shape;153;p3"/>
          <p:cNvPicPr preferRelativeResize="0"/>
          <p:nvPr/>
        </p:nvPicPr>
        <p:blipFill rotWithShape="1">
          <a:blip r:embed="rId5">
            <a:alphaModFix/>
          </a:blip>
          <a:srcRect b="0" l="0" r="0" t="0"/>
          <a:stretch/>
        </p:blipFill>
        <p:spPr>
          <a:xfrm>
            <a:off x="11192107" y="549502"/>
            <a:ext cx="724829" cy="208823"/>
          </a:xfrm>
          <a:prstGeom prst="rect">
            <a:avLst/>
          </a:prstGeom>
          <a:noFill/>
          <a:ln>
            <a:noFill/>
          </a:ln>
        </p:spPr>
      </p:pic>
      <p:pic>
        <p:nvPicPr>
          <p:cNvPr id="154" name="Google Shape;154;p3"/>
          <p:cNvPicPr preferRelativeResize="0"/>
          <p:nvPr/>
        </p:nvPicPr>
        <p:blipFill rotWithShape="1">
          <a:blip r:embed="rId6">
            <a:alphaModFix/>
          </a:blip>
          <a:srcRect b="0" l="0" r="0" t="0"/>
          <a:stretch/>
        </p:blipFill>
        <p:spPr>
          <a:xfrm>
            <a:off x="8224263" y="4628250"/>
            <a:ext cx="3330258" cy="1411500"/>
          </a:xfrm>
          <a:prstGeom prst="rect">
            <a:avLst/>
          </a:prstGeom>
          <a:noFill/>
          <a:ln>
            <a:noFill/>
          </a:ln>
        </p:spPr>
      </p:pic>
      <p:sp>
        <p:nvSpPr>
          <p:cNvPr id="155" name="Google Shape;155;p3"/>
          <p:cNvSpPr txBox="1"/>
          <p:nvPr/>
        </p:nvSpPr>
        <p:spPr>
          <a:xfrm>
            <a:off x="578459" y="397102"/>
            <a:ext cx="4941808"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rgbClr val="181E4B"/>
                </a:solidFill>
                <a:latin typeface="Ubuntu"/>
                <a:ea typeface="Ubuntu"/>
                <a:cs typeface="Ubuntu"/>
                <a:sym typeface="Ubuntu"/>
              </a:rPr>
              <a:t>Tipos de Datos</a:t>
            </a:r>
            <a:endParaRPr b="0" i="0" sz="1400" u="none" cap="none" strike="noStrike">
              <a:solidFill>
                <a:srgbClr val="181E4B"/>
              </a:solidFill>
              <a:latin typeface="Arial"/>
              <a:ea typeface="Arial"/>
              <a:cs typeface="Arial"/>
              <a:sym typeface="Arial"/>
            </a:endParaRPr>
          </a:p>
        </p:txBody>
      </p:sp>
      <p:sp>
        <p:nvSpPr>
          <p:cNvPr id="156" name="Google Shape;156;p3"/>
          <p:cNvSpPr txBox="1"/>
          <p:nvPr/>
        </p:nvSpPr>
        <p:spPr>
          <a:xfrm>
            <a:off x="578459" y="966448"/>
            <a:ext cx="329117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181E4B"/>
                </a:solidFill>
                <a:latin typeface="Ubuntu"/>
                <a:ea typeface="Ubuntu"/>
                <a:cs typeface="Ubuntu"/>
                <a:sym typeface="Ubuntu"/>
              </a:rPr>
              <a:t>Constructor.name</a:t>
            </a:r>
            <a:endParaRPr b="0" i="0" sz="1400" u="none" cap="none" strike="noStrike">
              <a:solidFill>
                <a:srgbClr val="000000"/>
              </a:solidFill>
              <a:latin typeface="Arial"/>
              <a:ea typeface="Arial"/>
              <a:cs typeface="Arial"/>
              <a:sym typeface="Arial"/>
            </a:endParaRPr>
          </a:p>
        </p:txBody>
      </p:sp>
      <p:pic>
        <p:nvPicPr>
          <p:cNvPr id="157" name="Google Shape;157;p3"/>
          <p:cNvPicPr preferRelativeResize="0"/>
          <p:nvPr/>
        </p:nvPicPr>
        <p:blipFill rotWithShape="1">
          <a:blip r:embed="rId7">
            <a:alphaModFix/>
          </a:blip>
          <a:srcRect b="0" l="0" r="0" t="0"/>
          <a:stretch/>
        </p:blipFill>
        <p:spPr>
          <a:xfrm>
            <a:off x="1978749" y="1935904"/>
            <a:ext cx="8847639" cy="24241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AFC"/>
        </a:solidFill>
      </p:bgPr>
    </p:bg>
    <p:spTree>
      <p:nvGrpSpPr>
        <p:cNvPr id="161" name="Shape 161"/>
        <p:cNvGrpSpPr/>
        <p:nvPr/>
      </p:nvGrpSpPr>
      <p:grpSpPr>
        <a:xfrm>
          <a:off x="0" y="0"/>
          <a:ext cx="0" cy="0"/>
          <a:chOff x="0" y="0"/>
          <a:chExt cx="0" cy="0"/>
        </a:xfrm>
      </p:grpSpPr>
      <p:pic>
        <p:nvPicPr>
          <p:cNvPr id="162" name="Google Shape;162;p5"/>
          <p:cNvPicPr preferRelativeResize="0"/>
          <p:nvPr/>
        </p:nvPicPr>
        <p:blipFill rotWithShape="1">
          <a:blip r:embed="rId3">
            <a:alphaModFix/>
          </a:blip>
          <a:srcRect b="0" l="0" r="9183" t="0"/>
          <a:stretch/>
        </p:blipFill>
        <p:spPr>
          <a:xfrm>
            <a:off x="4041195" y="0"/>
            <a:ext cx="8150805" cy="6858000"/>
          </a:xfrm>
          <a:prstGeom prst="rect">
            <a:avLst/>
          </a:prstGeom>
          <a:noFill/>
          <a:ln>
            <a:noFill/>
          </a:ln>
        </p:spPr>
      </p:pic>
      <p:pic>
        <p:nvPicPr>
          <p:cNvPr id="163" name="Google Shape;163;p5"/>
          <p:cNvPicPr preferRelativeResize="0"/>
          <p:nvPr/>
        </p:nvPicPr>
        <p:blipFill rotWithShape="1">
          <a:blip r:embed="rId4">
            <a:alphaModFix/>
          </a:blip>
          <a:srcRect b="0" l="0" r="0" t="0"/>
          <a:stretch/>
        </p:blipFill>
        <p:spPr>
          <a:xfrm>
            <a:off x="-652184" y="4303028"/>
            <a:ext cx="3330258" cy="1411500"/>
          </a:xfrm>
          <a:prstGeom prst="rect">
            <a:avLst/>
          </a:prstGeom>
          <a:noFill/>
          <a:ln>
            <a:noFill/>
          </a:ln>
        </p:spPr>
      </p:pic>
      <p:pic>
        <p:nvPicPr>
          <p:cNvPr id="164" name="Google Shape;164;p5"/>
          <p:cNvPicPr preferRelativeResize="0"/>
          <p:nvPr/>
        </p:nvPicPr>
        <p:blipFill rotWithShape="1">
          <a:blip r:embed="rId5">
            <a:alphaModFix/>
          </a:blip>
          <a:srcRect b="0" l="0" r="0" t="0"/>
          <a:stretch/>
        </p:blipFill>
        <p:spPr>
          <a:xfrm>
            <a:off x="11039707" y="397102"/>
            <a:ext cx="724829" cy="208823"/>
          </a:xfrm>
          <a:prstGeom prst="rect">
            <a:avLst/>
          </a:prstGeom>
          <a:noFill/>
          <a:ln>
            <a:noFill/>
          </a:ln>
        </p:spPr>
      </p:pic>
      <p:sp>
        <p:nvSpPr>
          <p:cNvPr id="165" name="Google Shape;165;p5"/>
          <p:cNvSpPr txBox="1"/>
          <p:nvPr/>
        </p:nvSpPr>
        <p:spPr>
          <a:xfrm>
            <a:off x="578459" y="397102"/>
            <a:ext cx="5171710"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rgbClr val="181E4B"/>
                </a:solidFill>
                <a:latin typeface="Ubuntu"/>
                <a:ea typeface="Ubuntu"/>
                <a:cs typeface="Ubuntu"/>
                <a:sym typeface="Ubuntu"/>
              </a:rPr>
              <a:t>Tipos de funciones</a:t>
            </a:r>
            <a:endParaRPr b="0" i="0" sz="1400" u="none" cap="none" strike="noStrike">
              <a:solidFill>
                <a:srgbClr val="181E4B"/>
              </a:solidFill>
              <a:latin typeface="Arial"/>
              <a:ea typeface="Arial"/>
              <a:cs typeface="Arial"/>
              <a:sym typeface="Arial"/>
            </a:endParaRPr>
          </a:p>
        </p:txBody>
      </p:sp>
      <p:sp>
        <p:nvSpPr>
          <p:cNvPr id="166" name="Google Shape;166;p5"/>
          <p:cNvSpPr txBox="1"/>
          <p:nvPr/>
        </p:nvSpPr>
        <p:spPr>
          <a:xfrm>
            <a:off x="578458" y="966448"/>
            <a:ext cx="387427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181E4B"/>
                </a:solidFill>
                <a:latin typeface="Ubuntu"/>
                <a:ea typeface="Ubuntu"/>
                <a:cs typeface="Ubuntu"/>
                <a:sym typeface="Ubuntu"/>
              </a:rPr>
              <a:t>Propiedades</a:t>
            </a:r>
            <a:endParaRPr b="0" i="0" sz="1400" u="none" cap="none" strike="noStrike">
              <a:solidFill>
                <a:srgbClr val="000000"/>
              </a:solidFill>
              <a:latin typeface="Arial"/>
              <a:ea typeface="Arial"/>
              <a:cs typeface="Arial"/>
              <a:sym typeface="Arial"/>
            </a:endParaRPr>
          </a:p>
        </p:txBody>
      </p:sp>
      <p:graphicFrame>
        <p:nvGraphicFramePr>
          <p:cNvPr id="167" name="Google Shape;167;p5"/>
          <p:cNvGraphicFramePr/>
          <p:nvPr/>
        </p:nvGraphicFramePr>
        <p:xfrm>
          <a:off x="2032000" y="2093113"/>
          <a:ext cx="3000000" cy="3000000"/>
        </p:xfrm>
        <a:graphic>
          <a:graphicData uri="http://schemas.openxmlformats.org/drawingml/2006/table">
            <a:tbl>
              <a:tblPr bandRow="1" firstRow="1">
                <a:noFill/>
                <a:tableStyleId>{16D6ADB1-0202-4071-995A-D8967813927A}</a:tableStyleId>
              </a:tblPr>
              <a:tblGrid>
                <a:gridCol w="3366475"/>
                <a:gridCol w="4761525"/>
              </a:tblGrid>
              <a:tr h="37085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solidFill>
                            <a:srgbClr val="FFFFFF"/>
                          </a:solidFill>
                          <a:latin typeface="Ubuntu"/>
                          <a:ea typeface="Ubuntu"/>
                          <a:cs typeface="Ubuntu"/>
                          <a:sym typeface="Ubuntu"/>
                        </a:rPr>
                        <a:t>Constructor</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solidFill>
                            <a:srgbClr val="FFFFFF"/>
                          </a:solidFill>
                          <a:latin typeface="Ubuntu"/>
                          <a:ea typeface="Ubuntu"/>
                          <a:cs typeface="Ubuntu"/>
                          <a:sym typeface="Ubuntu"/>
                        </a:rPr>
                        <a:t>Descripción</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 function nombre(p1, p2...) { }</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Crea una función mediante </a:t>
                      </a:r>
                      <a:r>
                        <a:rPr b="1" lang="es-CO" sz="1400" u="none" cap="none" strike="noStrike">
                          <a:solidFill>
                            <a:srgbClr val="BBBBBB"/>
                          </a:solidFill>
                          <a:latin typeface="Ubuntu"/>
                          <a:ea typeface="Ubuntu"/>
                          <a:cs typeface="Ubuntu"/>
                          <a:sym typeface="Ubuntu"/>
                        </a:rPr>
                        <a:t>declaración</a:t>
                      </a:r>
                      <a:r>
                        <a:rPr lang="es-CO" sz="1400" u="none" cap="none" strike="noStrike">
                          <a:latin typeface="Ubuntu"/>
                          <a:ea typeface="Ubuntu"/>
                          <a:cs typeface="Ubuntu"/>
                          <a:sym typeface="Ubuntu"/>
                        </a:rPr>
                        <a:t>.</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 var nombre = function(p1, p2...) { }</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Crea una función mediante </a:t>
                      </a:r>
                      <a:r>
                        <a:rPr b="1" lang="es-CO" sz="1400" u="none" cap="none" strike="noStrike">
                          <a:solidFill>
                            <a:srgbClr val="BBBBBB"/>
                          </a:solidFill>
                          <a:latin typeface="Ubuntu"/>
                          <a:ea typeface="Ubuntu"/>
                          <a:cs typeface="Ubuntu"/>
                          <a:sym typeface="Ubuntu"/>
                        </a:rPr>
                        <a:t>expresión</a:t>
                      </a:r>
                      <a:r>
                        <a:rPr lang="es-CO" sz="1400" u="none" cap="none" strike="noStrike">
                          <a:latin typeface="Ubuntu"/>
                          <a:ea typeface="Ubuntu"/>
                          <a:cs typeface="Ubuntu"/>
                          <a:sym typeface="Ubuntu"/>
                        </a:rPr>
                        <a:t>.</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 new Function(p1, p2..., code);</a:t>
                      </a:r>
                      <a:endParaRPr sz="1400" u="none" cap="none" strike="noStrike"/>
                    </a:p>
                  </a:txBody>
                  <a:tcPr marT="60950" marB="60950" marR="60950" marL="60950" anchor="ct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Crea una función mediante un constructor de </a:t>
                      </a:r>
                      <a:r>
                        <a:rPr b="1" lang="es-CO" sz="1400" u="none" cap="none" strike="noStrike">
                          <a:solidFill>
                            <a:srgbClr val="BBBBBB"/>
                          </a:solidFill>
                          <a:latin typeface="Ubuntu"/>
                          <a:ea typeface="Ubuntu"/>
                          <a:cs typeface="Ubuntu"/>
                          <a:sym typeface="Ubuntu"/>
                        </a:rPr>
                        <a:t>objeto</a:t>
                      </a:r>
                      <a:r>
                        <a:rPr lang="es-CO" sz="1400" u="none" cap="none" strike="noStrike">
                          <a:latin typeface="Ubuntu"/>
                          <a:ea typeface="Ubuntu"/>
                          <a:cs typeface="Ubuntu"/>
                          <a:sym typeface="Ubuntu"/>
                        </a:rPr>
                        <a:t>.</a:t>
                      </a:r>
                      <a:endParaRPr sz="1400" u="none" cap="none" strike="noStrike"/>
                    </a:p>
                  </a:txBody>
                  <a:tcPr marT="60950" marB="60950" marR="60950" marL="609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Arrow function =&gt;</a:t>
                      </a:r>
                      <a:endParaRPr sz="1400" u="none" cap="none" strike="noStrike">
                        <a:latin typeface="Ubuntu"/>
                        <a:ea typeface="Ubuntu"/>
                        <a:cs typeface="Ubuntu"/>
                        <a:sym typeface="Ubuntu"/>
                      </a:endParaRPr>
                    </a:p>
                  </a:txBody>
                  <a:tcPr marT="60950" marB="60950" marR="60950" marL="60950" anchor="ct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latin typeface="Ubuntu"/>
                          <a:ea typeface="Ubuntu"/>
                          <a:cs typeface="Ubuntu"/>
                          <a:sym typeface="Ubuntu"/>
                        </a:rPr>
                        <a:t>Es una alternativa compacta a una expresión de función tradicional, pero es limitada y no se puede utilizar en todas las situaciones</a:t>
                      </a:r>
                      <a:endParaRPr sz="1400" u="none" cap="none" strike="noStrike">
                        <a:latin typeface="Ubuntu"/>
                        <a:ea typeface="Ubuntu"/>
                        <a:cs typeface="Ubuntu"/>
                        <a:sym typeface="Ubuntu"/>
                      </a:endParaRPr>
                    </a:p>
                  </a:txBody>
                  <a:tcPr marT="60950" marB="60950" marR="60950" marL="60950" anchor="ct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Riwi">
      <a:dk1>
        <a:srgbClr val="000000"/>
      </a:dk1>
      <a:lt1>
        <a:srgbClr val="FFFFFF"/>
      </a:lt1>
      <a:dk2>
        <a:srgbClr val="44546A"/>
      </a:dk2>
      <a:lt2>
        <a:srgbClr val="E7E6E6"/>
      </a:lt2>
      <a:accent1>
        <a:srgbClr val="6B5CFF"/>
      </a:accent1>
      <a:accent2>
        <a:srgbClr val="5ACBA3"/>
      </a:accent2>
      <a:accent3>
        <a:srgbClr val="E5CA51"/>
      </a:accent3>
      <a:accent4>
        <a:srgbClr val="E9A1FC"/>
      </a:accent4>
      <a:accent5>
        <a:srgbClr val="FE654F"/>
      </a:accent5>
      <a:accent6>
        <a:srgbClr val="171E4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2023-04-19T20:56:41Z</dcterms:created>
  <dc:creator>Alejandra Maria Martinez Ocampo</dc:creator>
</cp:coreProperties>
</file>